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83" r:id="rId1"/>
  </p:sldMasterIdLst>
  <p:notesMasterIdLst>
    <p:notesMasterId r:id="rId26"/>
  </p:notesMasterIdLst>
  <p:sldIdLst>
    <p:sldId id="256" r:id="rId2"/>
    <p:sldId id="257" r:id="rId3"/>
    <p:sldId id="258" r:id="rId4"/>
    <p:sldId id="259" r:id="rId5"/>
    <p:sldId id="260" r:id="rId6"/>
    <p:sldId id="261" r:id="rId7"/>
    <p:sldId id="262" r:id="rId8"/>
    <p:sldId id="282" r:id="rId9"/>
    <p:sldId id="263" r:id="rId10"/>
    <p:sldId id="265" r:id="rId11"/>
    <p:sldId id="274" r:id="rId12"/>
    <p:sldId id="273" r:id="rId13"/>
    <p:sldId id="276" r:id="rId14"/>
    <p:sldId id="277" r:id="rId15"/>
    <p:sldId id="267" r:id="rId16"/>
    <p:sldId id="266" r:id="rId17"/>
    <p:sldId id="271" r:id="rId18"/>
    <p:sldId id="268" r:id="rId19"/>
    <p:sldId id="278" r:id="rId20"/>
    <p:sldId id="280" r:id="rId21"/>
    <p:sldId id="279" r:id="rId22"/>
    <p:sldId id="281" r:id="rId23"/>
    <p:sldId id="269" r:id="rId24"/>
    <p:sldId id="270"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ACA83E7-EF9B-40FF-BD03-653E5E9E968B}">
          <p14:sldIdLst>
            <p14:sldId id="256"/>
            <p14:sldId id="257"/>
            <p14:sldId id="258"/>
            <p14:sldId id="259"/>
            <p14:sldId id="260"/>
            <p14:sldId id="261"/>
            <p14:sldId id="262"/>
            <p14:sldId id="282"/>
            <p14:sldId id="263"/>
            <p14:sldId id="265"/>
            <p14:sldId id="274"/>
            <p14:sldId id="273"/>
            <p14:sldId id="276"/>
            <p14:sldId id="277"/>
            <p14:sldId id="267"/>
            <p14:sldId id="266"/>
            <p14:sldId id="271"/>
            <p14:sldId id="268"/>
            <p14:sldId id="278"/>
            <p14:sldId id="280"/>
            <p14:sldId id="279"/>
            <p14:sldId id="281"/>
            <p14:sldId id="269"/>
            <p14:sldId id="270"/>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C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29BCFC-8EC6-6D26-2677-076CF9538328}" v="11" dt="2023-03-22T19:37:36.067"/>
    <p1510:client id="{D1912281-A453-6575-E51D-7F8FFB320918}" v="64" dt="2023-03-22T03:45:08.5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269" autoAdjust="0"/>
  </p:normalViewPr>
  <p:slideViewPr>
    <p:cSldViewPr snapToGrid="0">
      <p:cViewPr varScale="1">
        <p:scale>
          <a:sx n="75" d="100"/>
          <a:sy n="75" d="100"/>
        </p:scale>
        <p:origin x="1416"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Good afternoon,</a:t>
            </a:r>
          </a:p>
          <a:p>
            <a:pPr>
              <a:buNone/>
            </a:pPr>
            <a:r>
              <a:rPr lang="en-US" dirty="0"/>
              <a:t>Today I will be talking about PID controllers.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d18662777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d18662777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The first term is called the proportional term. It consists of a constant </a:t>
            </a:r>
            <a:r>
              <a:rPr lang="en-US" dirty="0" err="1"/>
              <a:t>Kp</a:t>
            </a:r>
            <a:r>
              <a:rPr lang="en-US" dirty="0"/>
              <a:t> multiplied by the error signal. This term acts quickly to initially correct the error signal. The bigger the error, the more correction happens. As the error gets smaller, the P term has less effect. This is a plot of how the Proportional term affects the signal.</a:t>
            </a:r>
          </a:p>
          <a:p>
            <a:r>
              <a:rPr lang="en-US" dirty="0"/>
              <a:t>However, the Proportional term alone will not get you accurately to the set point. As time goes on, the system will reach its steady state. There can also be some oscillation in the system.</a:t>
            </a:r>
          </a:p>
          <a:p>
            <a:pPr marL="0" indent="0">
              <a:buNone/>
            </a:pP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d18662777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d18662777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At steady state, the error signal will have an offset. This is called the steady state error. The P term alone cannot 100% correct this.</a:t>
            </a:r>
          </a:p>
        </p:txBody>
      </p:sp>
    </p:spTree>
    <p:extLst>
      <p:ext uri="{BB962C8B-B14F-4D97-AF65-F5344CB8AC3E}">
        <p14:creationId xmlns:p14="http://schemas.microsoft.com/office/powerpoint/2010/main" val="1725688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d18662777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d18662777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defRPr/>
            </a:pPr>
            <a:r>
              <a:rPr lang="en-US" dirty="0"/>
              <a:t>The second term is called the Integral term. It consists of a constant Ki multiplied by the integral of the error signal. The I term is proportional to the duration and magnitude or the error signal.</a:t>
            </a:r>
          </a:p>
        </p:txBody>
      </p:sp>
    </p:spTree>
    <p:extLst>
      <p:ext uri="{BB962C8B-B14F-4D97-AF65-F5344CB8AC3E}">
        <p14:creationId xmlns:p14="http://schemas.microsoft.com/office/powerpoint/2010/main" val="2523715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d18662777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d18662777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The Integral term smooths the steady state error and any oscillation around the set point. This graph shows the signal when both the P and I terms are applied. As you can see, it does a pretty good job of reducing the error and getting it close to the set point.</a:t>
            </a:r>
          </a:p>
        </p:txBody>
      </p:sp>
    </p:spTree>
    <p:extLst>
      <p:ext uri="{BB962C8B-B14F-4D97-AF65-F5344CB8AC3E}">
        <p14:creationId xmlns:p14="http://schemas.microsoft.com/office/powerpoint/2010/main" val="2503841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d186627778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d186627778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The last term is called the derivative term. It consists of a constant Kd multiplied by the derivative of the error signal. The D term is proportional to the rate of change of the error. The D term does a good job at smoothing quick changes in the system. However, it is highly sensitive to noise, and if improperly tuned, can make the system unstable.</a:t>
            </a:r>
          </a:p>
        </p:txBody>
      </p:sp>
    </p:spTree>
    <p:extLst>
      <p:ext uri="{BB962C8B-B14F-4D97-AF65-F5344CB8AC3E}">
        <p14:creationId xmlns:p14="http://schemas.microsoft.com/office/powerpoint/2010/main" val="3427528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1fdd5b9bc9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1fdd5b9bc9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This brings me to my next point which is tuning. Each term needs to be individually tuned. This is done by adjusting the multiplied constants: </a:t>
            </a:r>
            <a:r>
              <a:rPr lang="en-US" dirty="0" err="1"/>
              <a:t>Kp</a:t>
            </a:r>
            <a:r>
              <a:rPr lang="en-US" dirty="0"/>
              <a:t>, Ki, and Kd. </a:t>
            </a:r>
          </a:p>
          <a:p>
            <a:pPr>
              <a:buNone/>
            </a:pPr>
            <a:br>
              <a:rPr lang="en-US" dirty="0"/>
            </a:br>
            <a:endParaRPr lang="en-US" dirty="0"/>
          </a:p>
          <a:p>
            <a:pPr>
              <a:buNone/>
            </a:pPr>
            <a:r>
              <a:rPr lang="en-US" dirty="0"/>
              <a:t>If the </a:t>
            </a:r>
            <a:r>
              <a:rPr lang="en-US" dirty="0" err="1"/>
              <a:t>Kp</a:t>
            </a:r>
            <a:r>
              <a:rPr lang="en-US" dirty="0"/>
              <a:t> term is too low, the corrections made by the controller will be too small, and the steady state error will be large. If the </a:t>
            </a:r>
            <a:r>
              <a:rPr lang="en-US" dirty="0" err="1"/>
              <a:t>Kp</a:t>
            </a:r>
            <a:r>
              <a:rPr lang="en-US" dirty="0"/>
              <a:t> term is too large, the system will oscillate around the set point, constantly fighting with itself because the corrections made are too large. It will constantly overshoot and undershoot.</a:t>
            </a:r>
          </a:p>
          <a:p>
            <a:pPr>
              <a:buNone/>
            </a:pPr>
            <a:br>
              <a:rPr lang="en-US" dirty="0"/>
            </a:br>
            <a:endParaRPr lang="en-US" dirty="0"/>
          </a:p>
          <a:p>
            <a:pPr>
              <a:buNone/>
            </a:pPr>
            <a:r>
              <a:rPr lang="en-US" dirty="0"/>
              <a:t>The Ki term also needs to be tuned. This is done to minimize the steady state error, and bring the error signal as close to 0 as possible.</a:t>
            </a:r>
          </a:p>
          <a:p>
            <a:pPr>
              <a:buNone/>
            </a:pPr>
            <a:br>
              <a:rPr lang="en-US" dirty="0"/>
            </a:br>
            <a:endParaRPr lang="en-US" dirty="0"/>
          </a:p>
          <a:p>
            <a:pPr>
              <a:buNone/>
            </a:pPr>
            <a:r>
              <a:rPr lang="en-US" dirty="0"/>
              <a:t>The Kd term needs to be very carefully tuned. This </a:t>
            </a:r>
            <a:r>
              <a:rPr lang="en-US" dirty="0" err="1"/>
              <a:t>terrn</a:t>
            </a:r>
            <a:r>
              <a:rPr lang="en-US" dirty="0"/>
              <a:t> can be troublesome if incorrectly tuned.</a:t>
            </a:r>
          </a:p>
          <a:p>
            <a:pPr>
              <a:buNone/>
            </a:pPr>
            <a:br>
              <a:rPr lang="en-US" dirty="0"/>
            </a:br>
            <a:endParaRPr lang="en-US" dirty="0"/>
          </a:p>
          <a:p>
            <a:pPr>
              <a:buNone/>
            </a:pPr>
            <a:r>
              <a:rPr lang="en-US" dirty="0"/>
              <a:t>The tuning for the PID terms can differ vastly between processes and applications. There are a few methods of tuning. It can be done by trial and error, observing the output response. But this can be time consuming and impractical. Typically, the PID controller will have autotuning functionality. Although, additional tweaks made by a seasoned professional may be required.</a:t>
            </a:r>
          </a:p>
          <a:p>
            <a:pPr marL="0" indent="0">
              <a:buNone/>
            </a:pPr>
            <a:br>
              <a:rPr lang="en-US" dirty="0"/>
            </a:b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d18662777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d18662777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Why would you choose a PID controller?</a:t>
            </a:r>
          </a:p>
          <a:p>
            <a:r>
              <a:rPr lang="en-US" dirty="0"/>
              <a:t>The simple answer is that they can be very precise.</a:t>
            </a:r>
          </a:p>
          <a:p>
            <a:br>
              <a:rPr lang="en-US" dirty="0"/>
            </a:br>
            <a:endParaRPr lang="en-US" dirty="0"/>
          </a:p>
          <a:p>
            <a:r>
              <a:rPr lang="en-US" dirty="0"/>
              <a:t>Another common controller type is called an ON/OFF controller, pictured on the right. You can see this is a very simple control, and the error signal oscillates periodically around the set point. This may be suitable for a thermostat in your home, but that amount of error is not suitable for industrial uses or motion control.</a:t>
            </a:r>
          </a:p>
          <a:p>
            <a:br>
              <a:rPr lang="en-US" dirty="0"/>
            </a:br>
            <a:endParaRPr lang="en-US" dirty="0"/>
          </a:p>
          <a:p>
            <a:r>
              <a:rPr lang="en-US" dirty="0"/>
              <a:t>The graph on the left shows the different responses of the PID controller. Explain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1fdd5b9bc9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1fdd5b9bc9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A full three term PID controller is not always necessary. Some popular variations are a P controller and a PI controller. These controllers only have one or two of the three terms.</a:t>
            </a:r>
          </a:p>
          <a:p>
            <a:pPr>
              <a:buNone/>
            </a:pPr>
            <a:br>
              <a:rPr lang="en-US" dirty="0"/>
            </a:br>
            <a:endParaRPr lang="en-US" dirty="0"/>
          </a:p>
          <a:p>
            <a:pPr>
              <a:buNone/>
            </a:pPr>
            <a:r>
              <a:rPr lang="en-US" dirty="0"/>
              <a:t>Why not use all three terms?</a:t>
            </a:r>
          </a:p>
          <a:p>
            <a:pPr>
              <a:buNone/>
            </a:pPr>
            <a:r>
              <a:rPr lang="en-US" dirty="0"/>
              <a:t>It greatly depends on the system. But they are also easy to implement, easy to test and troubleshoot, easy to understand, and they can save time and money. Engineers will choose the type that makes the most sense for their application.</a:t>
            </a:r>
          </a:p>
        </p:txBody>
      </p:sp>
    </p:spTree>
    <p:extLst>
      <p:ext uri="{BB962C8B-B14F-4D97-AF65-F5344CB8AC3E}">
        <p14:creationId xmlns:p14="http://schemas.microsoft.com/office/powerpoint/2010/main" val="584011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18662777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18662777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PID controllers are widely used in industry, automation, and manufacturing, but really they can be used in any control application.</a:t>
            </a:r>
          </a:p>
          <a:p>
            <a:pPr>
              <a:buNone/>
            </a:pPr>
            <a:br>
              <a:rPr lang="en-US" dirty="0"/>
            </a:br>
            <a:endParaRPr lang="en-US" dirty="0"/>
          </a:p>
          <a:p>
            <a:pPr>
              <a:buNone/>
            </a:pPr>
            <a:r>
              <a:rPr lang="en-US" dirty="0"/>
              <a:t>Usually PID controllers are digital and created in program control logic using block commands. Typically they are integrated into a PLC or DCS. However, they can be stand alone devices.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18662777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18662777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My team used a PID controller in our capstone to control the RPMs of our 4 DC motors. DC motors under load will not be precise just given a voltage. The problem we had was that our robot was drifting instead of moving in a straight line.</a:t>
            </a:r>
          </a:p>
          <a:p>
            <a:pPr>
              <a:buNone/>
            </a:pPr>
            <a:br>
              <a:rPr lang="en-US" dirty="0"/>
            </a:br>
            <a:endParaRPr lang="en-US" dirty="0"/>
          </a:p>
          <a:p>
            <a:pPr>
              <a:buNone/>
            </a:pPr>
            <a:r>
              <a:rPr lang="en-US" dirty="0"/>
              <a:t>We made a PI controller, implemented it into our </a:t>
            </a:r>
            <a:r>
              <a:rPr lang="en-US" dirty="0" err="1"/>
              <a:t>c++</a:t>
            </a:r>
            <a:r>
              <a:rPr lang="en-US" dirty="0"/>
              <a:t> code. This video shows the result of just the P term of the controller. The set point is 100 RPM for this example. The error signal quickly reaches the steady state error, which is about at 85 RPM.</a:t>
            </a:r>
          </a:p>
        </p:txBody>
      </p:sp>
    </p:spTree>
    <p:extLst>
      <p:ext uri="{BB962C8B-B14F-4D97-AF65-F5344CB8AC3E}">
        <p14:creationId xmlns:p14="http://schemas.microsoft.com/office/powerpoint/2010/main" val="3096452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1fdd5b9bc9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1fdd5b9bc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First I will give a brief introduction of PID controllers. </a:t>
            </a:r>
          </a:p>
          <a:p>
            <a:pPr marL="0" indent="0">
              <a:buNone/>
            </a:pPr>
            <a:r>
              <a:rPr lang="en-US" dirty="0"/>
              <a:t>I will then cover the history, theory, utilization before I conclude. </a:t>
            </a:r>
          </a:p>
          <a:p>
            <a:pPr marL="0" indent="0">
              <a:buNone/>
            </a:pPr>
            <a:r>
              <a:rPr lang="en-US" dirty="0"/>
              <a:t>Then there will be some time at the end for questions.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18662777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18662777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This shows the controller implemented with a P and an I term. The steady state error was corrected and the error signal is pretty close to the set point. There is still some oscillation around the set point, but the values are pretty small.</a:t>
            </a:r>
          </a:p>
          <a:p>
            <a:pPr marL="0" indent="0">
              <a:buNone/>
            </a:pPr>
            <a:endParaRPr lang="en-US" dirty="0"/>
          </a:p>
        </p:txBody>
      </p:sp>
    </p:spTree>
    <p:extLst>
      <p:ext uri="{BB962C8B-B14F-4D97-AF65-F5344CB8AC3E}">
        <p14:creationId xmlns:p14="http://schemas.microsoft.com/office/powerpoint/2010/main" val="2617750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18662777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18662777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Comparing the two graphs, you can see the performance of the DC motor has improved, and it is closer to the set point.</a:t>
            </a:r>
          </a:p>
          <a:p>
            <a:pPr>
              <a:buNone/>
            </a:pPr>
            <a:r>
              <a:rPr lang="en-US" dirty="0"/>
              <a:t>By no means is this controller perfect, but it did greatly help our motor control.</a:t>
            </a:r>
          </a:p>
        </p:txBody>
      </p:sp>
    </p:spTree>
    <p:extLst>
      <p:ext uri="{BB962C8B-B14F-4D97-AF65-F5344CB8AC3E}">
        <p14:creationId xmlns:p14="http://schemas.microsoft.com/office/powerpoint/2010/main" val="3785192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d18662777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d18662777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In conclusion, PID controllers are a widely used control method.</a:t>
            </a:r>
          </a:p>
          <a:p>
            <a:pPr>
              <a:buNone/>
            </a:pPr>
            <a:r>
              <a:rPr lang="en-US" dirty="0"/>
              <a:t>There are three terms, PID.</a:t>
            </a:r>
          </a:p>
          <a:p>
            <a:pPr>
              <a:buNone/>
            </a:pPr>
            <a:r>
              <a:rPr lang="en-US" dirty="0"/>
              <a:t>They can be simple or  more sophisticated depending on the application.</a:t>
            </a:r>
          </a:p>
          <a:p>
            <a:pPr>
              <a:buNone/>
            </a:pPr>
            <a:r>
              <a:rPr lang="en-US" dirty="0"/>
              <a:t>They are heavily used in industry, automation, and manufacturing.</a:t>
            </a:r>
          </a:p>
        </p:txBody>
      </p:sp>
    </p:spTree>
    <p:extLst>
      <p:ext uri="{BB962C8B-B14F-4D97-AF65-F5344CB8AC3E}">
        <p14:creationId xmlns:p14="http://schemas.microsoft.com/office/powerpoint/2010/main" val="1763719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092293880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092293880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092293880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092293880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1fdd5b9bc9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1fdd5b9bc9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 dirty="0"/>
              <a:t>At its core, is a regulator and control device.</a:t>
            </a:r>
            <a:endParaRPr lang="en-US" dirty="0"/>
          </a:p>
          <a:p>
            <a:pPr>
              <a:buNone/>
            </a:pPr>
            <a:r>
              <a:rPr lang="en" dirty="0"/>
              <a:t>PID stands for Proportional, Integral, and Derivative. I will cover these terms more in </a:t>
            </a:r>
            <a:r>
              <a:rPr lang="en" dirty="0" err="1"/>
              <a:t>depthly</a:t>
            </a:r>
            <a:r>
              <a:rPr lang="en" dirty="0"/>
              <a:t> in the theory section.</a:t>
            </a:r>
          </a:p>
          <a:p>
            <a:pPr>
              <a:buNone/>
            </a:pPr>
            <a:r>
              <a:rPr lang="en" dirty="0"/>
              <a:t>A PID control is a control loop mechanism employing feedback that is widely used in industrial control systems and a variety of other applications requiring continuously modulated control.</a:t>
            </a:r>
            <a:endParaRPr dirty="0"/>
          </a:p>
          <a:p>
            <a:pPr>
              <a:buNone/>
            </a:pPr>
            <a:r>
              <a:rPr lang="en" dirty="0"/>
              <a:t>They can be mechanical or electrical, but typically they are computerized.</a:t>
            </a:r>
          </a:p>
          <a:p>
            <a:pPr>
              <a:buNone/>
            </a:pPr>
            <a:r>
              <a:rPr lang="en" dirty="0"/>
              <a:t>Control systems are used to enhance production, efficiency, and safety.</a:t>
            </a:r>
          </a:p>
          <a:p>
            <a:pPr>
              <a:buNone/>
            </a:pPr>
            <a:r>
              <a:rPr lang="en" dirty="0"/>
              <a:t>PID is a type of closed loop controller.</a:t>
            </a:r>
          </a:p>
          <a:p>
            <a:pPr>
              <a:buNone/>
            </a:pPr>
            <a:endParaRPr lang="e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d1866277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d1866277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 dirty="0"/>
              <a:t>In 1922, Nicolas </a:t>
            </a:r>
            <a:r>
              <a:rPr lang="en" dirty="0" err="1"/>
              <a:t>Minorsky</a:t>
            </a:r>
            <a:r>
              <a:rPr lang="en" dirty="0"/>
              <a:t>, pictured on the slide, performed theoretical analysis for the PID concept. His first proposed application was steering a US Navy ship.</a:t>
            </a:r>
            <a:endParaRPr lang="en-US" dirty="0"/>
          </a:p>
          <a:p>
            <a:pPr>
              <a:buNone/>
            </a:pPr>
            <a:r>
              <a:rPr lang="en" dirty="0"/>
              <a:t>In 1933, The Taylor Instrument Company made the first pneumatic controller with a fully tunable proportional component.</a:t>
            </a:r>
          </a:p>
          <a:p>
            <a:pPr>
              <a:buNone/>
            </a:pPr>
            <a:r>
              <a:rPr lang="en" dirty="0"/>
              <a:t>In 1940, The TIC made the first full PID controller with derivative action.</a:t>
            </a:r>
          </a:p>
          <a:p>
            <a:pPr>
              <a:buNone/>
            </a:pPr>
            <a:r>
              <a:rPr lang="en" dirty="0"/>
              <a:t>In 1942, the Zeigler and Nichols tuning rules were introduced so that engineers were able to find and set the appropriate parameters of PID controllers, which was vitally important.</a:t>
            </a:r>
          </a:p>
          <a:p>
            <a:pPr>
              <a:buNone/>
            </a:pPr>
            <a:r>
              <a:rPr lang="en" dirty="0"/>
              <a:t>Finally, in the 1950s, automatic PID controllers were widely adopted for industrial use.</a:t>
            </a:r>
          </a:p>
          <a:p>
            <a:pPr>
              <a:buNone/>
            </a:pPr>
            <a:r>
              <a:rPr lang="en" dirty="0"/>
              <a:t>This is an image of a pneumatic controller to give you an idea of what the older ones look like.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d18662777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d18662777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Minorsky Steering US Navy ship</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d186627778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d18662777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 dirty="0"/>
              <a:t>This is an open loop control system. A reference signal is given to the controller, which outputs to the process, which is the block containing the process and actuation.</a:t>
            </a:r>
            <a:endParaRPr lang="en-US" dirty="0"/>
          </a:p>
          <a:p>
            <a:r>
              <a:rPr lang="en" dirty="0"/>
              <a:t>These systems are very simple, but they are very inaccurate and the performance is often not good enough to meet system requirements.</a:t>
            </a:r>
            <a:endParaRPr lang="en-US"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d186627778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d186627778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r>
              <a:rPr lang="en" dirty="0"/>
              <a:t>This is a closed loop control system.</a:t>
            </a:r>
            <a:endParaRPr lang="en-US" dirty="0"/>
          </a:p>
          <a:p>
            <a:pPr marL="171450" indent="-171450"/>
            <a:r>
              <a:rPr lang="en" dirty="0"/>
              <a:t>The main difference is that the output signal is fed back to the input. Now the controller can see if the measured output meets the desired output.</a:t>
            </a:r>
            <a:endParaRPr lang="en-US" dirty="0"/>
          </a:p>
          <a:p>
            <a:pPr marL="158750" indent="0">
              <a:buNone/>
            </a:pPr>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092293880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092293880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 dirty="0"/>
              <a:t>This is the control diagram of the PID controller. Notice the three terms: </a:t>
            </a:r>
            <a:r>
              <a:rPr lang="en" dirty="0" err="1"/>
              <a:t>P,I,and</a:t>
            </a:r>
            <a:r>
              <a:rPr lang="en" dirty="0"/>
              <a:t> D.</a:t>
            </a:r>
          </a:p>
          <a:p>
            <a:r>
              <a:rPr lang="en" dirty="0"/>
              <a:t>e(t) is called the error signal. It is calculated by subtracting the measured signal from the set point or reference signal.</a:t>
            </a:r>
          </a:p>
          <a:p>
            <a:r>
              <a:rPr lang="en" dirty="0"/>
              <a:t>A perfect system would have an error of 0, which means the output is behaving exactly as desired.</a:t>
            </a:r>
          </a:p>
        </p:txBody>
      </p:sp>
    </p:spTree>
    <p:extLst>
      <p:ext uri="{BB962C8B-B14F-4D97-AF65-F5344CB8AC3E}">
        <p14:creationId xmlns:p14="http://schemas.microsoft.com/office/powerpoint/2010/main" val="1854038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d18662777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d18662777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goal is to have the error signal equal to zero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3/22/2023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049478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624D31-43A5-475A-80CF-332C9F6DCF35}" type="datetimeFigureOut">
              <a:rPr lang="en-US" smtClean="0"/>
              <a:t>3/22/2023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5895598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624D31-43A5-475A-80CF-332C9F6DCF35}" type="datetimeFigureOut">
              <a:rPr lang="en-US" smtClean="0"/>
              <a:t>3/22/2023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697411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407728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624D31-43A5-475A-80CF-332C9F6DCF35}" type="datetimeFigureOut">
              <a:rPr lang="en-US" smtClean="0"/>
              <a:t>3/22/2023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4769723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3/22/2023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11926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624D31-43A5-475A-80CF-332C9F6DCF35}" type="datetimeFigureOut">
              <a:rPr lang="en-US" smtClean="0"/>
              <a:t>3/22/2023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2690664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624D31-43A5-475A-80CF-332C9F6DCF35}" type="datetimeFigureOut">
              <a:rPr lang="en-US" smtClean="0"/>
              <a:t>3/22/2023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6874833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3/22/2023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4659622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3/22/2023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48211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98624D31-43A5-475A-80CF-332C9F6DCF35}" type="datetimeFigureOut">
              <a:rPr lang="en-US" smtClean="0"/>
              <a:t>3/22/2023</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1002642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3/22/2023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7209520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98624D31-43A5-475A-80CF-332C9F6DCF35}" type="datetimeFigureOut">
              <a:rPr lang="en-US" smtClean="0"/>
              <a:t>3/22/2023</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pPr marL="0" lvl="0" indent="0" algn="r" rtl="0">
              <a:spcBef>
                <a:spcPts val="0"/>
              </a:spcBef>
              <a:spcAft>
                <a:spcPts val="0"/>
              </a:spcAft>
              <a:buNone/>
            </a:pPr>
            <a:fld id="{00000000-1234-1234-1234-123412341234}" type="slidenum">
              <a:rPr lang="en" smtClean="0"/>
              <a:t>‹#›</a:t>
            </a:fld>
            <a:endParaRPr lang="en"/>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905422"/>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PID Controllers</a:t>
            </a:r>
            <a:endParaRPr/>
          </a:p>
        </p:txBody>
      </p:sp>
      <p:sp>
        <p:nvSpPr>
          <p:cNvPr id="55" name="Google Shape;55;p1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By Luke McGill</a:t>
            </a:r>
            <a:endParaRPr/>
          </a:p>
        </p:txBody>
      </p:sp>
      <p:pic>
        <p:nvPicPr>
          <p:cNvPr id="56" name="Google Shape;56;p13"/>
          <p:cNvPicPr preferRelativeResize="0"/>
          <p:nvPr/>
        </p:nvPicPr>
        <p:blipFill>
          <a:blip r:embed="rId3">
            <a:alphaModFix/>
          </a:blip>
          <a:stretch>
            <a:fillRect/>
          </a:stretch>
        </p:blipFill>
        <p:spPr>
          <a:xfrm>
            <a:off x="8512225" y="0"/>
            <a:ext cx="631775" cy="631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PID Terms</a:t>
            </a:r>
            <a:endParaRPr/>
          </a:p>
        </p:txBody>
      </p:sp>
      <p:sp>
        <p:nvSpPr>
          <p:cNvPr id="127" name="Google Shape;127;p22"/>
          <p:cNvSpPr txBox="1">
            <a:spLocks noGrp="1"/>
          </p:cNvSpPr>
          <p:nvPr>
            <p:ph type="body" idx="1"/>
          </p:nvPr>
        </p:nvSpPr>
        <p:spPr>
          <a:xfrm>
            <a:off x="311700" y="1307507"/>
            <a:ext cx="8520600" cy="3261368"/>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Proportional </a:t>
            </a:r>
            <a:r>
              <a:rPr lang="en-US" dirty="0"/>
              <a:t>term </a:t>
            </a:r>
            <a:r>
              <a:rPr lang="en" dirty="0"/>
              <a:t>K</a:t>
            </a:r>
            <a:r>
              <a:rPr lang="en" baseline="-25000" dirty="0"/>
              <a:t>p</a:t>
            </a:r>
          </a:p>
          <a:p>
            <a:pPr lvl="1" indent="-342900">
              <a:buSzPts val="1800"/>
              <a:buChar char="●"/>
            </a:pPr>
            <a:r>
              <a:rPr lang="en" dirty="0"/>
              <a:t>Pr</a:t>
            </a:r>
            <a:r>
              <a:rPr lang="en-US" dirty="0"/>
              <a:t>oportional to magnitude of the error signal</a:t>
            </a:r>
            <a:endParaRPr lang="en" dirty="0"/>
          </a:p>
        </p:txBody>
      </p:sp>
      <p:pic>
        <p:nvPicPr>
          <p:cNvPr id="2" name="Picture 1">
            <a:extLst>
              <a:ext uri="{FF2B5EF4-FFF2-40B4-BE49-F238E27FC236}">
                <a16:creationId xmlns:a16="http://schemas.microsoft.com/office/drawing/2014/main" id="{DEED7489-8DE0-4A6C-8C66-6918ED77E3C0}"/>
              </a:ext>
            </a:extLst>
          </p:cNvPr>
          <p:cNvPicPr>
            <a:picLocks noChangeAspect="1"/>
          </p:cNvPicPr>
          <p:nvPr/>
        </p:nvPicPr>
        <p:blipFill>
          <a:blip r:embed="rId3"/>
          <a:stretch>
            <a:fillRect/>
          </a:stretch>
        </p:blipFill>
        <p:spPr>
          <a:xfrm>
            <a:off x="3119214" y="1871529"/>
            <a:ext cx="3996047" cy="2697346"/>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40B351-1B76-4180-8770-CF0B4D2F4298}"/>
                  </a:ext>
                </a:extLst>
              </p:cNvPr>
              <p:cNvSpPr txBox="1"/>
              <p:nvPr/>
            </p:nvSpPr>
            <p:spPr>
              <a:xfrm>
                <a:off x="841760" y="3593159"/>
                <a:ext cx="1969806" cy="3978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𝑒</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4" name="TextBox 3">
                <a:extLst>
                  <a:ext uri="{FF2B5EF4-FFF2-40B4-BE49-F238E27FC236}">
                    <a16:creationId xmlns:a16="http://schemas.microsoft.com/office/drawing/2014/main" id="{9E40B351-1B76-4180-8770-CF0B4D2F4298}"/>
                  </a:ext>
                </a:extLst>
              </p:cNvPr>
              <p:cNvSpPr txBox="1">
                <a:spLocks noRot="1" noChangeAspect="1" noMove="1" noResize="1" noEditPoints="1" noAdjustHandles="1" noChangeArrowheads="1" noChangeShapeType="1" noTextEdit="1"/>
              </p:cNvSpPr>
              <p:nvPr/>
            </p:nvSpPr>
            <p:spPr>
              <a:xfrm>
                <a:off x="841760" y="3593159"/>
                <a:ext cx="1969806" cy="397866"/>
              </a:xfrm>
              <a:prstGeom prst="rect">
                <a:avLst/>
              </a:prstGeom>
              <a:blipFill>
                <a:blip r:embed="rId4"/>
                <a:stretch>
                  <a:fillRect b="-25758"/>
                </a:stretch>
              </a:blipFill>
            </p:spPr>
            <p:txBody>
              <a:bodyPr/>
              <a:lstStyle/>
              <a:p>
                <a:r>
                  <a:rPr lang="en-US">
                    <a:noFill/>
                  </a:rPr>
                  <a:t> </a:t>
                </a:r>
              </a:p>
            </p:txBody>
          </p:sp>
        </mc:Fallback>
      </mc:AlternateContent>
      <p:pic>
        <p:nvPicPr>
          <p:cNvPr id="8" name="Google Shape;63;p14">
            <a:extLst>
              <a:ext uri="{FF2B5EF4-FFF2-40B4-BE49-F238E27FC236}">
                <a16:creationId xmlns:a16="http://schemas.microsoft.com/office/drawing/2014/main" id="{0D026AF3-C4CB-46F4-9AEA-35F6CB38CD11}"/>
              </a:ext>
            </a:extLst>
          </p:cNvPr>
          <p:cNvPicPr preferRelativeResize="0"/>
          <p:nvPr/>
        </p:nvPicPr>
        <p:blipFill>
          <a:blip r:embed="rId5">
            <a:alphaModFix/>
          </a:blip>
          <a:stretch>
            <a:fillRect/>
          </a:stretch>
        </p:blipFill>
        <p:spPr>
          <a:xfrm>
            <a:off x="8512225" y="0"/>
            <a:ext cx="631775" cy="631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PID Terms</a:t>
            </a:r>
            <a:endParaRPr/>
          </a:p>
        </p:txBody>
      </p:sp>
      <p:sp>
        <p:nvSpPr>
          <p:cNvPr id="127" name="Google Shape;127;p22"/>
          <p:cNvSpPr txBox="1">
            <a:spLocks noGrp="1"/>
          </p:cNvSpPr>
          <p:nvPr>
            <p:ph type="body" idx="1"/>
          </p:nvPr>
        </p:nvSpPr>
        <p:spPr>
          <a:xfrm>
            <a:off x="311700" y="1290415"/>
            <a:ext cx="8520600" cy="327846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Proportional </a:t>
            </a:r>
            <a:r>
              <a:rPr lang="en-US" dirty="0"/>
              <a:t>term</a:t>
            </a:r>
            <a:r>
              <a:rPr lang="en" dirty="0"/>
              <a:t> K</a:t>
            </a:r>
            <a:r>
              <a:rPr lang="en" baseline="-25000" dirty="0"/>
              <a:t>p</a:t>
            </a:r>
          </a:p>
          <a:p>
            <a:pPr lvl="1" indent="-342900">
              <a:buSzPts val="1800"/>
              <a:buChar char="●"/>
            </a:pPr>
            <a:r>
              <a:rPr lang="en-US" dirty="0"/>
              <a:t>Proportional to magnitude of the error signal</a:t>
            </a:r>
          </a:p>
          <a:p>
            <a:pPr lvl="1" indent="-342900">
              <a:buSzPts val="1800"/>
              <a:buChar char="●"/>
            </a:pPr>
            <a:endParaRPr lang="en" dirty="0"/>
          </a:p>
        </p:txBody>
      </p:sp>
      <p:pic>
        <p:nvPicPr>
          <p:cNvPr id="3" name="Picture 2">
            <a:extLst>
              <a:ext uri="{FF2B5EF4-FFF2-40B4-BE49-F238E27FC236}">
                <a16:creationId xmlns:a16="http://schemas.microsoft.com/office/drawing/2014/main" id="{12AA52FF-F47D-497E-A803-6071E12CC86D}"/>
              </a:ext>
            </a:extLst>
          </p:cNvPr>
          <p:cNvPicPr>
            <a:picLocks noChangeAspect="1"/>
          </p:cNvPicPr>
          <p:nvPr/>
        </p:nvPicPr>
        <p:blipFill>
          <a:blip r:embed="rId3"/>
          <a:stretch>
            <a:fillRect/>
          </a:stretch>
        </p:blipFill>
        <p:spPr>
          <a:xfrm>
            <a:off x="3097970" y="1871529"/>
            <a:ext cx="4134590" cy="269734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4F39E7C-F0DB-4BDD-9734-72F92FEF9C05}"/>
                  </a:ext>
                </a:extLst>
              </p:cNvPr>
              <p:cNvSpPr txBox="1"/>
              <p:nvPr/>
            </p:nvSpPr>
            <p:spPr>
              <a:xfrm>
                <a:off x="841760" y="3593159"/>
                <a:ext cx="1969806" cy="3978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𝑝</m:t>
                          </m:r>
                        </m:sub>
                      </m:sSub>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𝑒</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6" name="TextBox 5">
                <a:extLst>
                  <a:ext uri="{FF2B5EF4-FFF2-40B4-BE49-F238E27FC236}">
                    <a16:creationId xmlns:a16="http://schemas.microsoft.com/office/drawing/2014/main" id="{74F39E7C-F0DB-4BDD-9734-72F92FEF9C05}"/>
                  </a:ext>
                </a:extLst>
              </p:cNvPr>
              <p:cNvSpPr txBox="1">
                <a:spLocks noRot="1" noChangeAspect="1" noMove="1" noResize="1" noEditPoints="1" noAdjustHandles="1" noChangeArrowheads="1" noChangeShapeType="1" noTextEdit="1"/>
              </p:cNvSpPr>
              <p:nvPr/>
            </p:nvSpPr>
            <p:spPr>
              <a:xfrm>
                <a:off x="841760" y="3593159"/>
                <a:ext cx="1969806" cy="397866"/>
              </a:xfrm>
              <a:prstGeom prst="rect">
                <a:avLst/>
              </a:prstGeom>
              <a:blipFill>
                <a:blip r:embed="rId4"/>
                <a:stretch>
                  <a:fillRect b="-25758"/>
                </a:stretch>
              </a:blipFill>
            </p:spPr>
            <p:txBody>
              <a:bodyPr/>
              <a:lstStyle/>
              <a:p>
                <a:r>
                  <a:rPr lang="en-US">
                    <a:noFill/>
                  </a:rPr>
                  <a:t> </a:t>
                </a:r>
              </a:p>
            </p:txBody>
          </p:sp>
        </mc:Fallback>
      </mc:AlternateContent>
      <p:pic>
        <p:nvPicPr>
          <p:cNvPr id="8" name="Google Shape;63;p14">
            <a:extLst>
              <a:ext uri="{FF2B5EF4-FFF2-40B4-BE49-F238E27FC236}">
                <a16:creationId xmlns:a16="http://schemas.microsoft.com/office/drawing/2014/main" id="{B74AEB4C-2B48-4DE7-89E0-23839B52EE1A}"/>
              </a:ext>
            </a:extLst>
          </p:cNvPr>
          <p:cNvPicPr preferRelativeResize="0"/>
          <p:nvPr/>
        </p:nvPicPr>
        <p:blipFill>
          <a:blip r:embed="rId5">
            <a:alphaModFix/>
          </a:blip>
          <a:stretch>
            <a:fillRect/>
          </a:stretch>
        </p:blipFill>
        <p:spPr>
          <a:xfrm>
            <a:off x="8512225" y="0"/>
            <a:ext cx="631775" cy="631775"/>
          </a:xfrm>
          <a:prstGeom prst="rect">
            <a:avLst/>
          </a:prstGeom>
          <a:noFill/>
          <a:ln>
            <a:noFill/>
          </a:ln>
        </p:spPr>
      </p:pic>
    </p:spTree>
    <p:extLst>
      <p:ext uri="{BB962C8B-B14F-4D97-AF65-F5344CB8AC3E}">
        <p14:creationId xmlns:p14="http://schemas.microsoft.com/office/powerpoint/2010/main" val="1412848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PID Terms</a:t>
            </a:r>
            <a:endParaRPr/>
          </a:p>
        </p:txBody>
      </p:sp>
      <p:sp>
        <p:nvSpPr>
          <p:cNvPr id="127" name="Google Shape;127;p22"/>
          <p:cNvSpPr txBox="1">
            <a:spLocks noGrp="1"/>
          </p:cNvSpPr>
          <p:nvPr>
            <p:ph type="body" idx="1"/>
          </p:nvPr>
        </p:nvSpPr>
        <p:spPr>
          <a:xfrm>
            <a:off x="311700" y="1316053"/>
            <a:ext cx="8520600" cy="3252822"/>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Integral term K</a:t>
            </a:r>
            <a:r>
              <a:rPr lang="en-US" baseline="-25000" dirty="0"/>
              <a:t>i</a:t>
            </a:r>
            <a:endParaRPr lang="en-US" dirty="0"/>
          </a:p>
        </p:txBody>
      </p:sp>
      <p:pic>
        <p:nvPicPr>
          <p:cNvPr id="4" name="Picture 3">
            <a:extLst>
              <a:ext uri="{FF2B5EF4-FFF2-40B4-BE49-F238E27FC236}">
                <a16:creationId xmlns:a16="http://schemas.microsoft.com/office/drawing/2014/main" id="{0BF3B4B2-D83D-4EC7-9EFE-601AFF4491B1}"/>
              </a:ext>
            </a:extLst>
          </p:cNvPr>
          <p:cNvPicPr>
            <a:picLocks noChangeAspect="1"/>
          </p:cNvPicPr>
          <p:nvPr/>
        </p:nvPicPr>
        <p:blipFill>
          <a:blip r:embed="rId3"/>
          <a:stretch>
            <a:fillRect/>
          </a:stretch>
        </p:blipFill>
        <p:spPr>
          <a:xfrm>
            <a:off x="4572000" y="1907611"/>
            <a:ext cx="3358497" cy="279086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1425D40-8FB1-4473-9F42-BFD7FCFD8D41}"/>
                  </a:ext>
                </a:extLst>
              </p:cNvPr>
              <p:cNvSpPr txBox="1"/>
              <p:nvPr/>
            </p:nvSpPr>
            <p:spPr>
              <a:xfrm>
                <a:off x="1619318" y="3400882"/>
                <a:ext cx="1645065" cy="8259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0</m:t>
                          </m:r>
                        </m:sub>
                        <m:sup>
                          <m:r>
                            <a:rPr lang="en-US" sz="2400" b="0" i="1" smtClean="0">
                              <a:latin typeface="Cambria Math" panose="02040503050406030204" pitchFamily="18" charset="0"/>
                            </a:rPr>
                            <m:t>𝑡</m:t>
                          </m:r>
                        </m:sup>
                        <m:e>
                          <m:r>
                            <a:rPr lang="en-US" sz="2400" b="0" i="1" smtClean="0">
                              <a:latin typeface="Cambria Math" panose="02040503050406030204" pitchFamily="18" charset="0"/>
                            </a:rPr>
                            <m:t>𝑒</m:t>
                          </m:r>
                          <m:d>
                            <m:dPr>
                              <m:ctrlPr>
                                <a:rPr lang="en-US" sz="2400" b="0" i="1" smtClean="0">
                                  <a:latin typeface="Cambria Math" panose="02040503050406030204" pitchFamily="18" charset="0"/>
                                </a:rPr>
                              </m:ctrlPr>
                            </m:dPr>
                            <m:e>
                              <m:r>
                                <m:rPr>
                                  <m:nor/>
                                </m:rPr>
                                <a:rPr lang="el-GR" sz="2400" dirty="0"/>
                                <m:t>τ</m:t>
                              </m:r>
                            </m:e>
                          </m:d>
                          <m:r>
                            <a:rPr lang="en-US" sz="2400" b="0" i="1" smtClean="0">
                              <a:latin typeface="Cambria Math" panose="02040503050406030204" pitchFamily="18" charset="0"/>
                            </a:rPr>
                            <m:t> </m:t>
                          </m:r>
                          <m:r>
                            <a:rPr lang="en-US" sz="2400" b="0" i="1" smtClean="0">
                              <a:latin typeface="Cambria Math" panose="02040503050406030204" pitchFamily="18" charset="0"/>
                            </a:rPr>
                            <m:t>𝑑</m:t>
                          </m:r>
                          <m:r>
                            <m:rPr>
                              <m:nor/>
                            </m:rPr>
                            <a:rPr lang="el-GR" sz="2400" dirty="0"/>
                            <m:t>τ</m:t>
                          </m:r>
                        </m:e>
                      </m:nary>
                    </m:oMath>
                  </m:oMathPara>
                </a14:m>
                <a:endParaRPr lang="en-US" sz="2400" dirty="0"/>
              </a:p>
            </p:txBody>
          </p:sp>
        </mc:Choice>
        <mc:Fallback xmlns="">
          <p:sp>
            <p:nvSpPr>
              <p:cNvPr id="8" name="TextBox 7">
                <a:extLst>
                  <a:ext uri="{FF2B5EF4-FFF2-40B4-BE49-F238E27FC236}">
                    <a16:creationId xmlns:a16="http://schemas.microsoft.com/office/drawing/2014/main" id="{91425D40-8FB1-4473-9F42-BFD7FCFD8D41}"/>
                  </a:ext>
                </a:extLst>
              </p:cNvPr>
              <p:cNvSpPr txBox="1">
                <a:spLocks noRot="1" noChangeAspect="1" noMove="1" noResize="1" noEditPoints="1" noAdjustHandles="1" noChangeArrowheads="1" noChangeShapeType="1" noTextEdit="1"/>
              </p:cNvSpPr>
              <p:nvPr/>
            </p:nvSpPr>
            <p:spPr>
              <a:xfrm>
                <a:off x="1619318" y="3400882"/>
                <a:ext cx="1645065" cy="825932"/>
              </a:xfrm>
              <a:prstGeom prst="rect">
                <a:avLst/>
              </a:prstGeom>
              <a:blipFill>
                <a:blip r:embed="rId4"/>
                <a:stretch>
                  <a:fillRect r="-372"/>
                </a:stretch>
              </a:blipFill>
            </p:spPr>
            <p:txBody>
              <a:bodyPr/>
              <a:lstStyle/>
              <a:p>
                <a:r>
                  <a:rPr lang="en-US">
                    <a:noFill/>
                  </a:rPr>
                  <a:t> </a:t>
                </a:r>
              </a:p>
            </p:txBody>
          </p:sp>
        </mc:Fallback>
      </mc:AlternateContent>
      <p:pic>
        <p:nvPicPr>
          <p:cNvPr id="9" name="Google Shape;63;p14">
            <a:extLst>
              <a:ext uri="{FF2B5EF4-FFF2-40B4-BE49-F238E27FC236}">
                <a16:creationId xmlns:a16="http://schemas.microsoft.com/office/drawing/2014/main" id="{E548F43B-F63E-437E-B46B-A208FD6D32C8}"/>
              </a:ext>
            </a:extLst>
          </p:cNvPr>
          <p:cNvPicPr preferRelativeResize="0"/>
          <p:nvPr/>
        </p:nvPicPr>
        <p:blipFill>
          <a:blip r:embed="rId5">
            <a:alphaModFix/>
          </a:blip>
          <a:stretch>
            <a:fillRect/>
          </a:stretch>
        </p:blipFill>
        <p:spPr>
          <a:xfrm>
            <a:off x="8512225" y="0"/>
            <a:ext cx="631775" cy="631775"/>
          </a:xfrm>
          <a:prstGeom prst="rect">
            <a:avLst/>
          </a:prstGeom>
          <a:noFill/>
          <a:ln>
            <a:noFill/>
          </a:ln>
        </p:spPr>
      </p:pic>
    </p:spTree>
    <p:extLst>
      <p:ext uri="{BB962C8B-B14F-4D97-AF65-F5344CB8AC3E}">
        <p14:creationId xmlns:p14="http://schemas.microsoft.com/office/powerpoint/2010/main" val="1895041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PID Terms</a:t>
            </a:r>
            <a:endParaRPr/>
          </a:p>
        </p:txBody>
      </p:sp>
      <p:sp>
        <p:nvSpPr>
          <p:cNvPr id="127" name="Google Shape;127;p22"/>
          <p:cNvSpPr txBox="1">
            <a:spLocks noGrp="1"/>
          </p:cNvSpPr>
          <p:nvPr>
            <p:ph type="body" idx="1"/>
          </p:nvPr>
        </p:nvSpPr>
        <p:spPr>
          <a:xfrm>
            <a:off x="311700" y="1316053"/>
            <a:ext cx="8520600" cy="3252822"/>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US" dirty="0"/>
              <a:t>Integral term K</a:t>
            </a:r>
            <a:r>
              <a:rPr lang="en-US" baseline="-25000" dirty="0"/>
              <a:t>i</a:t>
            </a:r>
            <a:endParaRPr lang="en-US"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10C2D41-0EB2-4FAE-BF5E-1816EFB1183A}"/>
                  </a:ext>
                </a:extLst>
              </p:cNvPr>
              <p:cNvSpPr txBox="1"/>
              <p:nvPr/>
            </p:nvSpPr>
            <p:spPr>
              <a:xfrm>
                <a:off x="1619318" y="3400882"/>
                <a:ext cx="1645065" cy="8259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 </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0</m:t>
                          </m:r>
                        </m:sub>
                        <m:sup>
                          <m:r>
                            <a:rPr lang="en-US" sz="2400" b="0" i="1" smtClean="0">
                              <a:latin typeface="Cambria Math" panose="02040503050406030204" pitchFamily="18" charset="0"/>
                            </a:rPr>
                            <m:t>𝑡</m:t>
                          </m:r>
                        </m:sup>
                        <m:e>
                          <m:r>
                            <a:rPr lang="en-US" sz="2400" b="0" i="1" smtClean="0">
                              <a:latin typeface="Cambria Math" panose="02040503050406030204" pitchFamily="18" charset="0"/>
                            </a:rPr>
                            <m:t>𝑒</m:t>
                          </m:r>
                          <m:d>
                            <m:dPr>
                              <m:ctrlPr>
                                <a:rPr lang="en-US" sz="2400" b="0" i="1" smtClean="0">
                                  <a:latin typeface="Cambria Math" panose="02040503050406030204" pitchFamily="18" charset="0"/>
                                </a:rPr>
                              </m:ctrlPr>
                            </m:dPr>
                            <m:e>
                              <m:r>
                                <m:rPr>
                                  <m:nor/>
                                </m:rPr>
                                <a:rPr lang="el-GR" sz="2400" dirty="0"/>
                                <m:t>τ</m:t>
                              </m:r>
                            </m:e>
                          </m:d>
                          <m:r>
                            <a:rPr lang="en-US" sz="2400" b="0" i="1" smtClean="0">
                              <a:latin typeface="Cambria Math" panose="02040503050406030204" pitchFamily="18" charset="0"/>
                            </a:rPr>
                            <m:t> </m:t>
                          </m:r>
                          <m:r>
                            <a:rPr lang="en-US" sz="2400" b="0" i="1" smtClean="0">
                              <a:latin typeface="Cambria Math" panose="02040503050406030204" pitchFamily="18" charset="0"/>
                            </a:rPr>
                            <m:t>𝑑</m:t>
                          </m:r>
                          <m:r>
                            <m:rPr>
                              <m:nor/>
                            </m:rPr>
                            <a:rPr lang="el-GR" sz="2400" dirty="0"/>
                            <m:t>τ</m:t>
                          </m:r>
                        </m:e>
                      </m:nary>
                    </m:oMath>
                  </m:oMathPara>
                </a14:m>
                <a:endParaRPr lang="en-US" sz="2400" dirty="0"/>
              </a:p>
            </p:txBody>
          </p:sp>
        </mc:Choice>
        <mc:Fallback xmlns="">
          <p:sp>
            <p:nvSpPr>
              <p:cNvPr id="3" name="TextBox 2">
                <a:extLst>
                  <a:ext uri="{FF2B5EF4-FFF2-40B4-BE49-F238E27FC236}">
                    <a16:creationId xmlns:a16="http://schemas.microsoft.com/office/drawing/2014/main" id="{010C2D41-0EB2-4FAE-BF5E-1816EFB1183A}"/>
                  </a:ext>
                </a:extLst>
              </p:cNvPr>
              <p:cNvSpPr txBox="1">
                <a:spLocks noRot="1" noChangeAspect="1" noMove="1" noResize="1" noEditPoints="1" noAdjustHandles="1" noChangeArrowheads="1" noChangeShapeType="1" noTextEdit="1"/>
              </p:cNvSpPr>
              <p:nvPr/>
            </p:nvSpPr>
            <p:spPr>
              <a:xfrm>
                <a:off x="1619318" y="3400882"/>
                <a:ext cx="1645065" cy="825932"/>
              </a:xfrm>
              <a:prstGeom prst="rect">
                <a:avLst/>
              </a:prstGeom>
              <a:blipFill>
                <a:blip r:embed="rId3"/>
                <a:stretch>
                  <a:fillRect r="-37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8D19B030-874B-42CE-9426-E7EAEBC6D59B}"/>
              </a:ext>
            </a:extLst>
          </p:cNvPr>
          <p:cNvPicPr>
            <a:picLocks noChangeAspect="1"/>
          </p:cNvPicPr>
          <p:nvPr/>
        </p:nvPicPr>
        <p:blipFill>
          <a:blip r:embed="rId4"/>
          <a:stretch>
            <a:fillRect/>
          </a:stretch>
        </p:blipFill>
        <p:spPr>
          <a:xfrm>
            <a:off x="4572000" y="1754839"/>
            <a:ext cx="3534268" cy="2943636"/>
          </a:xfrm>
          <a:prstGeom prst="rect">
            <a:avLst/>
          </a:prstGeom>
        </p:spPr>
      </p:pic>
      <p:pic>
        <p:nvPicPr>
          <p:cNvPr id="8" name="Google Shape;63;p14">
            <a:extLst>
              <a:ext uri="{FF2B5EF4-FFF2-40B4-BE49-F238E27FC236}">
                <a16:creationId xmlns:a16="http://schemas.microsoft.com/office/drawing/2014/main" id="{EC4FFC10-B7E1-4453-875E-32559977B47C}"/>
              </a:ext>
            </a:extLst>
          </p:cNvPr>
          <p:cNvPicPr preferRelativeResize="0"/>
          <p:nvPr/>
        </p:nvPicPr>
        <p:blipFill>
          <a:blip r:embed="rId5">
            <a:alphaModFix/>
          </a:blip>
          <a:stretch>
            <a:fillRect/>
          </a:stretch>
        </p:blipFill>
        <p:spPr>
          <a:xfrm>
            <a:off x="8512225" y="0"/>
            <a:ext cx="631775" cy="631775"/>
          </a:xfrm>
          <a:prstGeom prst="rect">
            <a:avLst/>
          </a:prstGeom>
          <a:noFill/>
          <a:ln>
            <a:noFill/>
          </a:ln>
        </p:spPr>
      </p:pic>
    </p:spTree>
    <p:extLst>
      <p:ext uri="{BB962C8B-B14F-4D97-AF65-F5344CB8AC3E}">
        <p14:creationId xmlns:p14="http://schemas.microsoft.com/office/powerpoint/2010/main" val="316256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PID Terms</a:t>
            </a:r>
            <a:endParaRPr/>
          </a:p>
        </p:txBody>
      </p:sp>
      <p:sp>
        <p:nvSpPr>
          <p:cNvPr id="127" name="Google Shape;127;p22"/>
          <p:cNvSpPr txBox="1">
            <a:spLocks noGrp="1"/>
          </p:cNvSpPr>
          <p:nvPr>
            <p:ph type="body" idx="1"/>
          </p:nvPr>
        </p:nvSpPr>
        <p:spPr>
          <a:xfrm>
            <a:off x="311700" y="1307507"/>
            <a:ext cx="8520600" cy="3261367"/>
          </a:xfrm>
          <a:prstGeom prst="rect">
            <a:avLst/>
          </a:prstGeom>
        </p:spPr>
        <p:txBody>
          <a:bodyPr spcFirstLastPara="1" wrap="square" lIns="91425" tIns="91425" rIns="91425" bIns="91425" anchor="t" anchorCtr="0">
            <a:normAutofit/>
          </a:bodyPr>
          <a:lstStyle/>
          <a:p>
            <a:r>
              <a:rPr lang="en-US" dirty="0"/>
              <a:t>Derivative K</a:t>
            </a:r>
            <a:r>
              <a:rPr lang="en-US" baseline="-25000" dirty="0"/>
              <a:t>d</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1ED853B-BC38-4417-B0E6-429AD45BFBA8}"/>
                  </a:ext>
                </a:extLst>
              </p:cNvPr>
              <p:cNvSpPr txBox="1"/>
              <p:nvPr/>
            </p:nvSpPr>
            <p:spPr>
              <a:xfrm>
                <a:off x="1984759" y="3954050"/>
                <a:ext cx="1345963" cy="540725"/>
              </a:xfrm>
              <a:prstGeom prst="rect">
                <a:avLst/>
              </a:prstGeom>
              <a:noFill/>
            </p:spPr>
            <p:txBody>
              <a:bodyPr wrap="square" lIns="0" tIns="0" rIns="0" bIns="0"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𝐾</m:t>
                        </m:r>
                      </m:e>
                      <m:sub>
                        <m:r>
                          <a:rPr lang="en-US" sz="2400" b="0" i="1" smtClean="0">
                            <a:latin typeface="Cambria Math" panose="02040503050406030204" pitchFamily="18" charset="0"/>
                          </a:rPr>
                          <m:t>𝑑</m:t>
                        </m:r>
                      </m:sub>
                    </m:sSub>
                    <m:r>
                      <a:rPr lang="en-US" sz="2400" b="0" i="1" smtClean="0">
                        <a:latin typeface="Cambria Math" panose="02040503050406030204" pitchFamily="18" charset="0"/>
                      </a:rPr>
                      <m:t> </m:t>
                    </m:r>
                    <m:f>
                      <m:fPr>
                        <m:ctrlPr>
                          <a:rPr lang="en-US" sz="2400" i="1" smtClean="0">
                            <a:latin typeface="Cambria Math" panose="02040503050406030204" pitchFamily="18" charset="0"/>
                          </a:rPr>
                        </m:ctrlPr>
                      </m:fPr>
                      <m:num>
                        <m:r>
                          <a:rPr lang="en-US" sz="2400" i="1" smtClean="0">
                            <a:latin typeface="Cambria Math" panose="02040503050406030204" pitchFamily="18" charset="0"/>
                          </a:rPr>
                          <m:t>𝑑</m:t>
                        </m:r>
                        <m:r>
                          <a:rPr lang="en-US" sz="2400" b="0" i="1" smtClean="0">
                            <a:latin typeface="Cambria Math" panose="02040503050406030204" pitchFamily="18" charset="0"/>
                          </a:rPr>
                          <m:t>𝑒</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num>
                      <m:den>
                        <m:r>
                          <a:rPr lang="en-US" sz="2400" i="1" smtClean="0">
                            <a:latin typeface="Cambria Math" panose="02040503050406030204" pitchFamily="18" charset="0"/>
                          </a:rPr>
                          <m:t>𝑑</m:t>
                        </m:r>
                        <m:r>
                          <a:rPr lang="en-US" sz="2400" b="0" i="1" smtClean="0">
                            <a:latin typeface="Cambria Math" panose="02040503050406030204" pitchFamily="18" charset="0"/>
                          </a:rPr>
                          <m:t>𝑡</m:t>
                        </m:r>
                      </m:den>
                    </m:f>
                  </m:oMath>
                </a14:m>
                <a:r>
                  <a:rPr lang="en-US" dirty="0"/>
                  <a:t> </a:t>
                </a:r>
              </a:p>
            </p:txBody>
          </p:sp>
        </mc:Choice>
        <mc:Fallback xmlns="">
          <p:sp>
            <p:nvSpPr>
              <p:cNvPr id="2" name="TextBox 1">
                <a:extLst>
                  <a:ext uri="{FF2B5EF4-FFF2-40B4-BE49-F238E27FC236}">
                    <a16:creationId xmlns:a16="http://schemas.microsoft.com/office/drawing/2014/main" id="{31ED853B-BC38-4417-B0E6-429AD45BFBA8}"/>
                  </a:ext>
                </a:extLst>
              </p:cNvPr>
              <p:cNvSpPr txBox="1">
                <a:spLocks noRot="1" noChangeAspect="1" noMove="1" noResize="1" noEditPoints="1" noAdjustHandles="1" noChangeArrowheads="1" noChangeShapeType="1" noTextEdit="1"/>
              </p:cNvSpPr>
              <p:nvPr/>
            </p:nvSpPr>
            <p:spPr>
              <a:xfrm>
                <a:off x="1984759" y="3954050"/>
                <a:ext cx="1345963" cy="540725"/>
              </a:xfrm>
              <a:prstGeom prst="rect">
                <a:avLst/>
              </a:prstGeom>
              <a:blipFill>
                <a:blip r:embed="rId3"/>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F4653C5-A8C0-4BDE-95E4-FABCC2D6F241}"/>
              </a:ext>
            </a:extLst>
          </p:cNvPr>
          <p:cNvPicPr>
            <a:picLocks noChangeAspect="1"/>
          </p:cNvPicPr>
          <p:nvPr/>
        </p:nvPicPr>
        <p:blipFill>
          <a:blip r:embed="rId4"/>
          <a:stretch>
            <a:fillRect/>
          </a:stretch>
        </p:blipFill>
        <p:spPr>
          <a:xfrm>
            <a:off x="4001702" y="1659952"/>
            <a:ext cx="3486637" cy="2934109"/>
          </a:xfrm>
          <a:prstGeom prst="rect">
            <a:avLst/>
          </a:prstGeom>
        </p:spPr>
      </p:pic>
      <p:pic>
        <p:nvPicPr>
          <p:cNvPr id="7" name="Google Shape;63;p14">
            <a:extLst>
              <a:ext uri="{FF2B5EF4-FFF2-40B4-BE49-F238E27FC236}">
                <a16:creationId xmlns:a16="http://schemas.microsoft.com/office/drawing/2014/main" id="{2C5C633C-E7EA-4DE2-B6D6-7796C324C8F6}"/>
              </a:ext>
            </a:extLst>
          </p:cNvPr>
          <p:cNvPicPr preferRelativeResize="0"/>
          <p:nvPr/>
        </p:nvPicPr>
        <p:blipFill>
          <a:blip r:embed="rId5">
            <a:alphaModFix/>
          </a:blip>
          <a:stretch>
            <a:fillRect/>
          </a:stretch>
        </p:blipFill>
        <p:spPr>
          <a:xfrm>
            <a:off x="8512225" y="0"/>
            <a:ext cx="631775" cy="631775"/>
          </a:xfrm>
          <a:prstGeom prst="rect">
            <a:avLst/>
          </a:prstGeom>
          <a:noFill/>
          <a:ln>
            <a:noFill/>
          </a:ln>
        </p:spPr>
      </p:pic>
    </p:spTree>
    <p:extLst>
      <p:ext uri="{BB962C8B-B14F-4D97-AF65-F5344CB8AC3E}">
        <p14:creationId xmlns:p14="http://schemas.microsoft.com/office/powerpoint/2010/main" val="321659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Tuning</a:t>
            </a:r>
            <a:endParaRPr/>
          </a:p>
        </p:txBody>
      </p:sp>
      <p:sp>
        <p:nvSpPr>
          <p:cNvPr id="139" name="Google Shape;139;p24"/>
          <p:cNvSpPr txBox="1">
            <a:spLocks noGrp="1"/>
          </p:cNvSpPr>
          <p:nvPr>
            <p:ph type="body" idx="1"/>
          </p:nvPr>
        </p:nvSpPr>
        <p:spPr>
          <a:xfrm>
            <a:off x="311700" y="1316051"/>
            <a:ext cx="8520600" cy="3252823"/>
          </a:xfrm>
          <a:prstGeom prst="rect">
            <a:avLst/>
          </a:prstGeom>
        </p:spPr>
        <p:txBody>
          <a:bodyPr spcFirstLastPara="1" wrap="square" lIns="91425" tIns="91425" rIns="91425" bIns="91425" anchor="t" anchorCtr="0">
            <a:normAutofit/>
          </a:bodyPr>
          <a:lstStyle/>
          <a:p>
            <a:pPr marL="285750" indent="-285750">
              <a:spcAft>
                <a:spcPts val="1200"/>
              </a:spcAft>
            </a:pPr>
            <a:r>
              <a:rPr lang="en-US" dirty="0"/>
              <a:t>Adjust constants </a:t>
            </a:r>
            <a:r>
              <a:rPr lang="en-US" dirty="0" err="1"/>
              <a:t>K</a:t>
            </a:r>
            <a:r>
              <a:rPr lang="en-US" baseline="-25000" dirty="0" err="1"/>
              <a:t>p</a:t>
            </a:r>
            <a:r>
              <a:rPr lang="en-US" dirty="0"/>
              <a:t>, K</a:t>
            </a:r>
            <a:r>
              <a:rPr lang="en-US" baseline="-25000" dirty="0"/>
              <a:t>i</a:t>
            </a:r>
            <a:r>
              <a:rPr lang="en-US" dirty="0"/>
              <a:t>, </a:t>
            </a:r>
            <a:r>
              <a:rPr lang="en-US" dirty="0" err="1"/>
              <a:t>K</a:t>
            </a:r>
            <a:r>
              <a:rPr lang="en-US" baseline="-25000" dirty="0" err="1"/>
              <a:t>d</a:t>
            </a:r>
            <a:r>
              <a:rPr lang="en-US" dirty="0"/>
              <a:t> </a:t>
            </a:r>
          </a:p>
          <a:p>
            <a:pPr marL="285750" indent="-285750">
              <a:spcAft>
                <a:spcPts val="1200"/>
              </a:spcAft>
            </a:pPr>
            <a:r>
              <a:rPr lang="en-US" dirty="0"/>
              <a:t>PID term tuning can differ vastly between processes and applications</a:t>
            </a:r>
          </a:p>
          <a:p>
            <a:pPr marL="285750" indent="-285750">
              <a:spcAft>
                <a:spcPts val="1200"/>
              </a:spcAft>
            </a:pPr>
            <a:r>
              <a:rPr lang="en-US" dirty="0"/>
              <a:t>Can be tuned by trial and error, observing output response</a:t>
            </a:r>
          </a:p>
          <a:p>
            <a:pPr marL="742950" lvl="1" indent="-285750">
              <a:spcAft>
                <a:spcPts val="1200"/>
              </a:spcAft>
            </a:pPr>
            <a:r>
              <a:rPr lang="en-US" dirty="0"/>
              <a:t>Can be time consuming and impractical</a:t>
            </a:r>
          </a:p>
          <a:p>
            <a:pPr marL="285750" indent="-285750">
              <a:spcAft>
                <a:spcPts val="1200"/>
              </a:spcAft>
            </a:pPr>
            <a:r>
              <a:rPr lang="en-US" dirty="0"/>
              <a:t>Some modern PID controllers have autotuning functionality</a:t>
            </a:r>
          </a:p>
          <a:p>
            <a:pPr marL="742950" lvl="1" indent="-285750">
              <a:spcAft>
                <a:spcPts val="1200"/>
              </a:spcAft>
            </a:pPr>
            <a:r>
              <a:rPr lang="en-US" dirty="0"/>
              <a:t>Sometimes additional tweaking required</a:t>
            </a:r>
            <a:endParaRPr dirty="0"/>
          </a:p>
        </p:txBody>
      </p:sp>
      <p:pic>
        <p:nvPicPr>
          <p:cNvPr id="5" name="Google Shape;63;p14">
            <a:extLst>
              <a:ext uri="{FF2B5EF4-FFF2-40B4-BE49-F238E27FC236}">
                <a16:creationId xmlns:a16="http://schemas.microsoft.com/office/drawing/2014/main" id="{82B2DC95-CED6-420F-A6E9-F1D24A88831E}"/>
              </a:ext>
            </a:extLst>
          </p:cNvPr>
          <p:cNvPicPr preferRelativeResize="0"/>
          <p:nvPr/>
        </p:nvPicPr>
        <p:blipFill>
          <a:blip r:embed="rId3">
            <a:alphaModFix/>
          </a:blip>
          <a:stretch>
            <a:fillRect/>
          </a:stretch>
        </p:blipFill>
        <p:spPr>
          <a:xfrm>
            <a:off x="8512225" y="0"/>
            <a:ext cx="631775" cy="631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Why choose a PID controller?</a:t>
            </a:r>
            <a:endParaRPr dirty="0"/>
          </a:p>
        </p:txBody>
      </p:sp>
      <p:pic>
        <p:nvPicPr>
          <p:cNvPr id="2" name="Picture 1">
            <a:extLst>
              <a:ext uri="{FF2B5EF4-FFF2-40B4-BE49-F238E27FC236}">
                <a16:creationId xmlns:a16="http://schemas.microsoft.com/office/drawing/2014/main" id="{83DB1478-5371-4F3F-B02C-C095C2E40BE1}"/>
              </a:ext>
            </a:extLst>
          </p:cNvPr>
          <p:cNvPicPr>
            <a:picLocks noChangeAspect="1"/>
          </p:cNvPicPr>
          <p:nvPr/>
        </p:nvPicPr>
        <p:blipFill>
          <a:blip r:embed="rId3"/>
          <a:stretch>
            <a:fillRect/>
          </a:stretch>
        </p:blipFill>
        <p:spPr>
          <a:xfrm>
            <a:off x="4572001" y="2091355"/>
            <a:ext cx="4503302" cy="2420373"/>
          </a:xfrm>
          <a:prstGeom prst="rect">
            <a:avLst/>
          </a:prstGeom>
        </p:spPr>
      </p:pic>
      <p:sp>
        <p:nvSpPr>
          <p:cNvPr id="3" name="TextBox 2">
            <a:extLst>
              <a:ext uri="{FF2B5EF4-FFF2-40B4-BE49-F238E27FC236}">
                <a16:creationId xmlns:a16="http://schemas.microsoft.com/office/drawing/2014/main" id="{B9F51E7E-5EBF-4985-939C-E77A12EC376E}"/>
              </a:ext>
            </a:extLst>
          </p:cNvPr>
          <p:cNvSpPr txBox="1"/>
          <p:nvPr/>
        </p:nvSpPr>
        <p:spPr>
          <a:xfrm>
            <a:off x="311699" y="1889566"/>
            <a:ext cx="2391261" cy="261610"/>
          </a:xfrm>
          <a:prstGeom prst="rect">
            <a:avLst/>
          </a:prstGeom>
          <a:noFill/>
        </p:spPr>
        <p:txBody>
          <a:bodyPr wrap="square" rtlCol="0">
            <a:spAutoFit/>
          </a:bodyPr>
          <a:lstStyle/>
          <a:p>
            <a:r>
              <a:rPr lang="en-US" sz="1100" b="1" u="sng" dirty="0">
                <a:solidFill>
                  <a:srgbClr val="191C8A"/>
                </a:solidFill>
              </a:rPr>
              <a:t>Typical PID Controller Response</a:t>
            </a:r>
          </a:p>
        </p:txBody>
      </p:sp>
      <p:pic>
        <p:nvPicPr>
          <p:cNvPr id="8" name="Google Shape;63;p14">
            <a:extLst>
              <a:ext uri="{FF2B5EF4-FFF2-40B4-BE49-F238E27FC236}">
                <a16:creationId xmlns:a16="http://schemas.microsoft.com/office/drawing/2014/main" id="{83421B26-0F87-4600-97B0-6E2940570E00}"/>
              </a:ext>
            </a:extLst>
          </p:cNvPr>
          <p:cNvPicPr preferRelativeResize="0"/>
          <p:nvPr/>
        </p:nvPicPr>
        <p:blipFill>
          <a:blip r:embed="rId4">
            <a:alphaModFix/>
          </a:blip>
          <a:stretch>
            <a:fillRect/>
          </a:stretch>
        </p:blipFill>
        <p:spPr>
          <a:xfrm>
            <a:off x="8512225" y="0"/>
            <a:ext cx="631775" cy="631775"/>
          </a:xfrm>
          <a:prstGeom prst="rect">
            <a:avLst/>
          </a:prstGeom>
          <a:noFill/>
          <a:ln>
            <a:noFill/>
          </a:ln>
        </p:spPr>
      </p:pic>
      <p:pic>
        <p:nvPicPr>
          <p:cNvPr id="4" name="Picture 3">
            <a:extLst>
              <a:ext uri="{FF2B5EF4-FFF2-40B4-BE49-F238E27FC236}">
                <a16:creationId xmlns:a16="http://schemas.microsoft.com/office/drawing/2014/main" id="{99DDF5F9-737F-4D20-BCCB-10712F73483D}"/>
              </a:ext>
            </a:extLst>
          </p:cNvPr>
          <p:cNvPicPr>
            <a:picLocks noChangeAspect="1"/>
          </p:cNvPicPr>
          <p:nvPr/>
        </p:nvPicPr>
        <p:blipFill>
          <a:blip r:embed="rId5"/>
          <a:stretch>
            <a:fillRect/>
          </a:stretch>
        </p:blipFill>
        <p:spPr>
          <a:xfrm>
            <a:off x="311700" y="2151176"/>
            <a:ext cx="4260300" cy="242361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Variations</a:t>
            </a:r>
            <a:endParaRPr dirty="0"/>
          </a:p>
        </p:txBody>
      </p:sp>
      <p:sp>
        <p:nvSpPr>
          <p:cNvPr id="139" name="Google Shape;139;p24"/>
          <p:cNvSpPr txBox="1">
            <a:spLocks noGrp="1"/>
          </p:cNvSpPr>
          <p:nvPr>
            <p:ph type="body" idx="1"/>
          </p:nvPr>
        </p:nvSpPr>
        <p:spPr>
          <a:xfrm>
            <a:off x="311700" y="1316051"/>
            <a:ext cx="8520600" cy="3252823"/>
          </a:xfrm>
          <a:prstGeom prst="rect">
            <a:avLst/>
          </a:prstGeom>
        </p:spPr>
        <p:txBody>
          <a:bodyPr spcFirstLastPara="1" wrap="square" lIns="91425" tIns="91425" rIns="91425" bIns="91425" anchor="t" anchorCtr="0">
            <a:normAutofit/>
          </a:bodyPr>
          <a:lstStyle/>
          <a:p>
            <a:pPr marL="285750" indent="-285750">
              <a:spcAft>
                <a:spcPts val="1200"/>
              </a:spcAft>
            </a:pPr>
            <a:r>
              <a:rPr lang="en-US" dirty="0"/>
              <a:t>PID not always necessary</a:t>
            </a:r>
          </a:p>
          <a:p>
            <a:pPr marL="742950" lvl="1" indent="-285750">
              <a:spcAft>
                <a:spcPts val="1200"/>
              </a:spcAft>
            </a:pPr>
            <a:r>
              <a:rPr lang="en-US" dirty="0"/>
              <a:t>P controller</a:t>
            </a:r>
          </a:p>
          <a:p>
            <a:pPr marL="742950" lvl="1" indent="-285750">
              <a:spcAft>
                <a:spcPts val="1200"/>
              </a:spcAft>
            </a:pPr>
            <a:r>
              <a:rPr lang="en-US" dirty="0"/>
              <a:t>PI controller</a:t>
            </a:r>
          </a:p>
          <a:p>
            <a:pPr marL="285750" indent="-285750">
              <a:spcAft>
                <a:spcPts val="1200"/>
              </a:spcAft>
            </a:pPr>
            <a:r>
              <a:rPr lang="en-US" dirty="0"/>
              <a:t>Why make a simpler controller?</a:t>
            </a:r>
          </a:p>
          <a:p>
            <a:pPr marL="742950" lvl="1" indent="-285750">
              <a:spcAft>
                <a:spcPts val="1200"/>
              </a:spcAft>
            </a:pPr>
            <a:r>
              <a:rPr lang="en-US" dirty="0"/>
              <a:t>Easy to implement</a:t>
            </a:r>
          </a:p>
          <a:p>
            <a:pPr marL="742950" lvl="1" indent="-285750">
              <a:spcAft>
                <a:spcPts val="1200"/>
              </a:spcAft>
            </a:pPr>
            <a:r>
              <a:rPr lang="en-US" dirty="0"/>
              <a:t>Easy to test and troubleshoot</a:t>
            </a:r>
          </a:p>
          <a:p>
            <a:pPr marL="742950" lvl="1" indent="-285750">
              <a:spcAft>
                <a:spcPts val="1200"/>
              </a:spcAft>
            </a:pPr>
            <a:r>
              <a:rPr lang="en-US" dirty="0"/>
              <a:t>Easy to understand</a:t>
            </a:r>
          </a:p>
          <a:p>
            <a:pPr marL="742950" lvl="1" indent="-285750">
              <a:spcAft>
                <a:spcPts val="1200"/>
              </a:spcAft>
            </a:pPr>
            <a:r>
              <a:rPr lang="en-US" dirty="0"/>
              <a:t>Can save time and money</a:t>
            </a:r>
          </a:p>
          <a:p>
            <a:pPr marL="285750" indent="-285750">
              <a:spcAft>
                <a:spcPts val="1200"/>
              </a:spcAft>
            </a:pPr>
            <a:endParaRPr lang="en-US" dirty="0"/>
          </a:p>
        </p:txBody>
      </p:sp>
      <p:pic>
        <p:nvPicPr>
          <p:cNvPr id="5" name="Google Shape;63;p14">
            <a:extLst>
              <a:ext uri="{FF2B5EF4-FFF2-40B4-BE49-F238E27FC236}">
                <a16:creationId xmlns:a16="http://schemas.microsoft.com/office/drawing/2014/main" id="{F15DFBAA-921F-497E-B88B-08118FDB174B}"/>
              </a:ext>
            </a:extLst>
          </p:cNvPr>
          <p:cNvPicPr preferRelativeResize="0"/>
          <p:nvPr/>
        </p:nvPicPr>
        <p:blipFill>
          <a:blip r:embed="rId3">
            <a:alphaModFix/>
          </a:blip>
          <a:stretch>
            <a:fillRect/>
          </a:stretch>
        </p:blipFill>
        <p:spPr>
          <a:xfrm>
            <a:off x="8512225" y="0"/>
            <a:ext cx="631775" cy="631775"/>
          </a:xfrm>
          <a:prstGeom prst="rect">
            <a:avLst/>
          </a:prstGeom>
          <a:noFill/>
          <a:ln>
            <a:noFill/>
          </a:ln>
        </p:spPr>
      </p:pic>
    </p:spTree>
    <p:extLst>
      <p:ext uri="{BB962C8B-B14F-4D97-AF65-F5344CB8AC3E}">
        <p14:creationId xmlns:p14="http://schemas.microsoft.com/office/powerpoint/2010/main" val="2663308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Utilization</a:t>
            </a:r>
            <a:endParaRPr dirty="0"/>
          </a:p>
        </p:txBody>
      </p:sp>
      <p:sp>
        <p:nvSpPr>
          <p:cNvPr id="146" name="Google Shape;146;p25"/>
          <p:cNvSpPr txBox="1">
            <a:spLocks noGrp="1"/>
          </p:cNvSpPr>
          <p:nvPr>
            <p:ph type="body" idx="1"/>
          </p:nvPr>
        </p:nvSpPr>
        <p:spPr>
          <a:xfrm>
            <a:off x="311700" y="1250871"/>
            <a:ext cx="8520600" cy="3261368"/>
          </a:xfrm>
          <a:prstGeom prst="rect">
            <a:avLst/>
          </a:prstGeom>
        </p:spPr>
        <p:txBody>
          <a:bodyPr spcFirstLastPara="1" wrap="square" lIns="91425" tIns="91425" rIns="91425" bIns="91425" anchor="t" anchorCtr="0">
            <a:normAutofit/>
          </a:bodyPr>
          <a:lstStyle/>
          <a:p>
            <a:pPr marL="285750" indent="-285750">
              <a:spcAft>
                <a:spcPts val="1200"/>
              </a:spcAft>
            </a:pPr>
            <a:r>
              <a:rPr lang="en-US" dirty="0"/>
              <a:t>Widely used in industry, automation, and manufacturing</a:t>
            </a:r>
          </a:p>
          <a:p>
            <a:pPr marL="285750" indent="-285750">
              <a:spcAft>
                <a:spcPts val="1200"/>
              </a:spcAft>
            </a:pPr>
            <a:r>
              <a:rPr lang="en-US" dirty="0"/>
              <a:t>Usually digital</a:t>
            </a:r>
          </a:p>
          <a:p>
            <a:pPr marL="285750" indent="-285750">
              <a:spcAft>
                <a:spcPts val="1200"/>
              </a:spcAft>
            </a:pPr>
            <a:r>
              <a:rPr lang="en-US" dirty="0"/>
              <a:t>Typically integrated in a PLC or DCS</a:t>
            </a:r>
          </a:p>
          <a:p>
            <a:pPr marL="742950" lvl="1" indent="-285750">
              <a:spcAft>
                <a:spcPts val="1200"/>
              </a:spcAft>
            </a:pPr>
            <a:r>
              <a:rPr lang="en-US" dirty="0"/>
              <a:t>Can still be stand alone devices</a:t>
            </a:r>
            <a:endParaRPr dirty="0"/>
          </a:p>
        </p:txBody>
      </p:sp>
      <p:pic>
        <p:nvPicPr>
          <p:cNvPr id="2" name="Picture 1">
            <a:extLst>
              <a:ext uri="{FF2B5EF4-FFF2-40B4-BE49-F238E27FC236}">
                <a16:creationId xmlns:a16="http://schemas.microsoft.com/office/drawing/2014/main" id="{C1924A1E-2E74-46C7-BEF4-03F536374AEF}"/>
              </a:ext>
            </a:extLst>
          </p:cNvPr>
          <p:cNvPicPr>
            <a:picLocks noChangeAspect="1"/>
          </p:cNvPicPr>
          <p:nvPr/>
        </p:nvPicPr>
        <p:blipFill>
          <a:blip r:embed="rId3"/>
          <a:stretch>
            <a:fillRect/>
          </a:stretch>
        </p:blipFill>
        <p:spPr>
          <a:xfrm>
            <a:off x="311700" y="2821995"/>
            <a:ext cx="3775169" cy="1974213"/>
          </a:xfrm>
          <a:prstGeom prst="rect">
            <a:avLst/>
          </a:prstGeom>
        </p:spPr>
      </p:pic>
      <p:pic>
        <p:nvPicPr>
          <p:cNvPr id="3" name="Picture 2">
            <a:extLst>
              <a:ext uri="{FF2B5EF4-FFF2-40B4-BE49-F238E27FC236}">
                <a16:creationId xmlns:a16="http://schemas.microsoft.com/office/drawing/2014/main" id="{F91713C0-9CE8-4D08-A5C0-F77846097D69}"/>
              </a:ext>
            </a:extLst>
          </p:cNvPr>
          <p:cNvPicPr>
            <a:picLocks noChangeAspect="1"/>
          </p:cNvPicPr>
          <p:nvPr/>
        </p:nvPicPr>
        <p:blipFill>
          <a:blip r:embed="rId4"/>
          <a:stretch>
            <a:fillRect/>
          </a:stretch>
        </p:blipFill>
        <p:spPr>
          <a:xfrm>
            <a:off x="4928528" y="2630174"/>
            <a:ext cx="3271997" cy="2166034"/>
          </a:xfrm>
          <a:prstGeom prst="rect">
            <a:avLst/>
          </a:prstGeom>
        </p:spPr>
      </p:pic>
      <p:pic>
        <p:nvPicPr>
          <p:cNvPr id="7" name="Google Shape;63;p14">
            <a:extLst>
              <a:ext uri="{FF2B5EF4-FFF2-40B4-BE49-F238E27FC236}">
                <a16:creationId xmlns:a16="http://schemas.microsoft.com/office/drawing/2014/main" id="{C7A92373-0192-432D-BFD4-3B36194FF866}"/>
              </a:ext>
            </a:extLst>
          </p:cNvPr>
          <p:cNvPicPr preferRelativeResize="0"/>
          <p:nvPr/>
        </p:nvPicPr>
        <p:blipFill>
          <a:blip r:embed="rId5">
            <a:alphaModFix/>
          </a:blip>
          <a:stretch>
            <a:fillRect/>
          </a:stretch>
        </p:blipFill>
        <p:spPr>
          <a:xfrm>
            <a:off x="8512225" y="0"/>
            <a:ext cx="631775" cy="631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Using PID in Capstone</a:t>
            </a:r>
            <a:endParaRPr dirty="0"/>
          </a:p>
        </p:txBody>
      </p:sp>
      <p:pic>
        <p:nvPicPr>
          <p:cNvPr id="4" name="Without_PID">
            <a:hlinkClick r:id="" action="ppaction://media"/>
            <a:extLst>
              <a:ext uri="{FF2B5EF4-FFF2-40B4-BE49-F238E27FC236}">
                <a16:creationId xmlns:a16="http://schemas.microsoft.com/office/drawing/2014/main" id="{91139608-D34B-4EC8-B6BC-FBC64BE67B4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66298" y="1490921"/>
            <a:ext cx="6011404" cy="3020807"/>
          </a:xfrm>
          <a:prstGeom prst="rect">
            <a:avLst/>
          </a:prstGeom>
        </p:spPr>
      </p:pic>
      <p:sp>
        <p:nvSpPr>
          <p:cNvPr id="5" name="TextBox 4">
            <a:extLst>
              <a:ext uri="{FF2B5EF4-FFF2-40B4-BE49-F238E27FC236}">
                <a16:creationId xmlns:a16="http://schemas.microsoft.com/office/drawing/2014/main" id="{2656AA34-B5EE-4355-B1EC-71E7873039AF}"/>
              </a:ext>
            </a:extLst>
          </p:cNvPr>
          <p:cNvSpPr txBox="1"/>
          <p:nvPr/>
        </p:nvSpPr>
        <p:spPr>
          <a:xfrm>
            <a:off x="3900603" y="4420185"/>
            <a:ext cx="1337325" cy="369332"/>
          </a:xfrm>
          <a:prstGeom prst="rect">
            <a:avLst/>
          </a:prstGeom>
          <a:noFill/>
        </p:spPr>
        <p:txBody>
          <a:bodyPr wrap="square" lIns="91440" tIns="45720" rIns="91440" bIns="45720" rtlCol="0" anchor="t">
            <a:spAutoFit/>
          </a:bodyPr>
          <a:lstStyle/>
          <a:p>
            <a:r>
              <a:rPr lang="en-US" dirty="0"/>
              <a:t>P Controller</a:t>
            </a:r>
          </a:p>
        </p:txBody>
      </p:sp>
      <p:sp>
        <p:nvSpPr>
          <p:cNvPr id="6" name="TextBox 5">
            <a:extLst>
              <a:ext uri="{FF2B5EF4-FFF2-40B4-BE49-F238E27FC236}">
                <a16:creationId xmlns:a16="http://schemas.microsoft.com/office/drawing/2014/main" id="{B63812E2-73A0-487F-B63F-AFF764C717EC}"/>
              </a:ext>
            </a:extLst>
          </p:cNvPr>
          <p:cNvSpPr txBox="1"/>
          <p:nvPr/>
        </p:nvSpPr>
        <p:spPr>
          <a:xfrm>
            <a:off x="3792085" y="1306255"/>
            <a:ext cx="1766954" cy="369332"/>
          </a:xfrm>
          <a:prstGeom prst="rect">
            <a:avLst/>
          </a:prstGeom>
          <a:noFill/>
        </p:spPr>
        <p:txBody>
          <a:bodyPr wrap="square" rtlCol="0">
            <a:spAutoFit/>
          </a:bodyPr>
          <a:lstStyle/>
          <a:p>
            <a:r>
              <a:rPr lang="en-US" dirty="0"/>
              <a:t>DC Motor RPM</a:t>
            </a:r>
          </a:p>
        </p:txBody>
      </p:sp>
      <p:pic>
        <p:nvPicPr>
          <p:cNvPr id="10" name="Google Shape;63;p14">
            <a:extLst>
              <a:ext uri="{FF2B5EF4-FFF2-40B4-BE49-F238E27FC236}">
                <a16:creationId xmlns:a16="http://schemas.microsoft.com/office/drawing/2014/main" id="{36D3E6C6-E820-4F5C-9351-D8110216D07F}"/>
              </a:ext>
            </a:extLst>
          </p:cNvPr>
          <p:cNvPicPr preferRelativeResize="0"/>
          <p:nvPr/>
        </p:nvPicPr>
        <p:blipFill>
          <a:blip r:embed="rId6">
            <a:alphaModFix/>
          </a:blip>
          <a:stretch>
            <a:fillRect/>
          </a:stretch>
        </p:blipFill>
        <p:spPr>
          <a:xfrm>
            <a:off x="8512225" y="0"/>
            <a:ext cx="631775" cy="631775"/>
          </a:xfrm>
          <a:prstGeom prst="rect">
            <a:avLst/>
          </a:prstGeom>
          <a:noFill/>
          <a:ln>
            <a:noFill/>
          </a:ln>
        </p:spPr>
      </p:pic>
    </p:spTree>
    <p:extLst>
      <p:ext uri="{BB962C8B-B14F-4D97-AF65-F5344CB8AC3E}">
        <p14:creationId xmlns:p14="http://schemas.microsoft.com/office/powerpoint/2010/main" val="95491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Table of Contents</a:t>
            </a:r>
            <a:endParaRPr/>
          </a:p>
        </p:txBody>
      </p:sp>
      <p:sp>
        <p:nvSpPr>
          <p:cNvPr id="62" name="Google Shape;62;p14"/>
          <p:cNvSpPr txBox="1">
            <a:spLocks noGrp="1"/>
          </p:cNvSpPr>
          <p:nvPr>
            <p:ph type="body" idx="1"/>
          </p:nvPr>
        </p:nvSpPr>
        <p:spPr>
          <a:xfrm>
            <a:off x="369775" y="128327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Introduction</a:t>
            </a:r>
            <a:endParaRPr dirty="0"/>
          </a:p>
          <a:p>
            <a:pPr marL="457200" lvl="0" indent="-342900" algn="l" rtl="0">
              <a:spcBef>
                <a:spcPts val="0"/>
              </a:spcBef>
              <a:spcAft>
                <a:spcPts val="0"/>
              </a:spcAft>
              <a:buSzPts val="1800"/>
              <a:buChar char="●"/>
            </a:pPr>
            <a:r>
              <a:rPr lang="en" dirty="0"/>
              <a:t>History</a:t>
            </a:r>
            <a:endParaRPr dirty="0"/>
          </a:p>
          <a:p>
            <a:pPr marL="457200" lvl="0" indent="-342900" algn="l" rtl="0">
              <a:spcBef>
                <a:spcPts val="0"/>
              </a:spcBef>
              <a:spcAft>
                <a:spcPts val="0"/>
              </a:spcAft>
              <a:buSzPts val="1800"/>
              <a:buChar char="●"/>
            </a:pPr>
            <a:r>
              <a:rPr lang="en" dirty="0"/>
              <a:t>Theory</a:t>
            </a:r>
            <a:endParaRPr dirty="0"/>
          </a:p>
          <a:p>
            <a:pPr marL="457200" lvl="0" indent="-342900" algn="l" rtl="0">
              <a:spcBef>
                <a:spcPts val="0"/>
              </a:spcBef>
              <a:spcAft>
                <a:spcPts val="0"/>
              </a:spcAft>
              <a:buSzPts val="1800"/>
              <a:buChar char="●"/>
            </a:pPr>
            <a:r>
              <a:rPr lang="en" dirty="0"/>
              <a:t>Utilization</a:t>
            </a:r>
            <a:endParaRPr dirty="0"/>
          </a:p>
          <a:p>
            <a:pPr marL="457200" lvl="0" indent="-342900" algn="l" rtl="0">
              <a:spcBef>
                <a:spcPts val="0"/>
              </a:spcBef>
              <a:spcAft>
                <a:spcPts val="0"/>
              </a:spcAft>
              <a:buSzPts val="1800"/>
              <a:buChar char="●"/>
            </a:pPr>
            <a:r>
              <a:rPr lang="en" dirty="0"/>
              <a:t>Conclusion</a:t>
            </a:r>
            <a:endParaRPr dirty="0"/>
          </a:p>
          <a:p>
            <a:pPr marL="457200" lvl="0" indent="-342900" algn="l" rtl="0">
              <a:spcBef>
                <a:spcPts val="0"/>
              </a:spcBef>
              <a:spcAft>
                <a:spcPts val="0"/>
              </a:spcAft>
              <a:buSzPts val="1800"/>
              <a:buChar char="●"/>
            </a:pPr>
            <a:r>
              <a:rPr lang="en" dirty="0"/>
              <a:t>Questions</a:t>
            </a:r>
            <a:endParaRPr dirty="0"/>
          </a:p>
        </p:txBody>
      </p:sp>
      <p:pic>
        <p:nvPicPr>
          <p:cNvPr id="63" name="Google Shape;63;p14"/>
          <p:cNvPicPr preferRelativeResize="0"/>
          <p:nvPr/>
        </p:nvPicPr>
        <p:blipFill>
          <a:blip r:embed="rId3">
            <a:alphaModFix/>
          </a:blip>
          <a:stretch>
            <a:fillRect/>
          </a:stretch>
        </p:blipFill>
        <p:spPr>
          <a:xfrm>
            <a:off x="8512225" y="0"/>
            <a:ext cx="631775" cy="631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Using PID in Capstone</a:t>
            </a:r>
            <a:endParaRPr dirty="0"/>
          </a:p>
        </p:txBody>
      </p:sp>
      <p:pic>
        <p:nvPicPr>
          <p:cNvPr id="2" name="With_PID">
            <a:hlinkClick r:id="" action="ppaction://media"/>
            <a:extLst>
              <a:ext uri="{FF2B5EF4-FFF2-40B4-BE49-F238E27FC236}">
                <a16:creationId xmlns:a16="http://schemas.microsoft.com/office/drawing/2014/main" id="{37C803C6-CC23-4B28-9283-C4A1863154E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17287" y="1550715"/>
            <a:ext cx="5909421" cy="2969559"/>
          </a:xfrm>
          <a:prstGeom prst="rect">
            <a:avLst/>
          </a:prstGeom>
        </p:spPr>
      </p:pic>
      <p:sp>
        <p:nvSpPr>
          <p:cNvPr id="5" name="TextBox 4">
            <a:extLst>
              <a:ext uri="{FF2B5EF4-FFF2-40B4-BE49-F238E27FC236}">
                <a16:creationId xmlns:a16="http://schemas.microsoft.com/office/drawing/2014/main" id="{543F762E-FB20-4924-8EDE-87D683E2541C}"/>
              </a:ext>
            </a:extLst>
          </p:cNvPr>
          <p:cNvSpPr txBox="1"/>
          <p:nvPr/>
        </p:nvSpPr>
        <p:spPr>
          <a:xfrm>
            <a:off x="3857671" y="4436408"/>
            <a:ext cx="1413451" cy="369332"/>
          </a:xfrm>
          <a:prstGeom prst="rect">
            <a:avLst/>
          </a:prstGeom>
          <a:noFill/>
        </p:spPr>
        <p:txBody>
          <a:bodyPr wrap="square" lIns="91440" tIns="45720" rIns="91440" bIns="45720" rtlCol="0" anchor="t">
            <a:spAutoFit/>
          </a:bodyPr>
          <a:lstStyle/>
          <a:p>
            <a:r>
              <a:rPr lang="en-US" dirty="0"/>
              <a:t>PI Controller</a:t>
            </a:r>
          </a:p>
        </p:txBody>
      </p:sp>
      <p:sp>
        <p:nvSpPr>
          <p:cNvPr id="6" name="TextBox 5">
            <a:extLst>
              <a:ext uri="{FF2B5EF4-FFF2-40B4-BE49-F238E27FC236}">
                <a16:creationId xmlns:a16="http://schemas.microsoft.com/office/drawing/2014/main" id="{E3A1B9A4-0112-4BA1-BF4B-209F1F0DF8CB}"/>
              </a:ext>
            </a:extLst>
          </p:cNvPr>
          <p:cNvSpPr txBox="1"/>
          <p:nvPr/>
        </p:nvSpPr>
        <p:spPr>
          <a:xfrm>
            <a:off x="3667154" y="1328182"/>
            <a:ext cx="1809686" cy="369332"/>
          </a:xfrm>
          <a:prstGeom prst="rect">
            <a:avLst/>
          </a:prstGeom>
          <a:noFill/>
        </p:spPr>
        <p:txBody>
          <a:bodyPr wrap="square" rtlCol="0">
            <a:spAutoFit/>
          </a:bodyPr>
          <a:lstStyle/>
          <a:p>
            <a:r>
              <a:rPr lang="en-US" dirty="0"/>
              <a:t>DC Motor RPM</a:t>
            </a:r>
          </a:p>
        </p:txBody>
      </p:sp>
      <p:pic>
        <p:nvPicPr>
          <p:cNvPr id="7" name="Google Shape;63;p14">
            <a:extLst>
              <a:ext uri="{FF2B5EF4-FFF2-40B4-BE49-F238E27FC236}">
                <a16:creationId xmlns:a16="http://schemas.microsoft.com/office/drawing/2014/main" id="{F078A535-C055-449E-814F-CBF1F5EB7EA3}"/>
              </a:ext>
            </a:extLst>
          </p:cNvPr>
          <p:cNvPicPr preferRelativeResize="0"/>
          <p:nvPr/>
        </p:nvPicPr>
        <p:blipFill>
          <a:blip r:embed="rId6">
            <a:alphaModFix/>
          </a:blip>
          <a:stretch>
            <a:fillRect/>
          </a:stretch>
        </p:blipFill>
        <p:spPr>
          <a:xfrm>
            <a:off x="8512225" y="0"/>
            <a:ext cx="631775" cy="631775"/>
          </a:xfrm>
          <a:prstGeom prst="rect">
            <a:avLst/>
          </a:prstGeom>
          <a:noFill/>
          <a:ln>
            <a:noFill/>
          </a:ln>
        </p:spPr>
      </p:pic>
    </p:spTree>
    <p:extLst>
      <p:ext uri="{BB962C8B-B14F-4D97-AF65-F5344CB8AC3E}">
        <p14:creationId xmlns:p14="http://schemas.microsoft.com/office/powerpoint/2010/main" val="17174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4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lvl="0"/>
            <a:r>
              <a:rPr lang="en-US" dirty="0"/>
              <a:t>Using PID in Capstone</a:t>
            </a:r>
            <a:endParaRPr dirty="0"/>
          </a:p>
        </p:txBody>
      </p:sp>
      <p:pic>
        <p:nvPicPr>
          <p:cNvPr id="2" name="Picture 1">
            <a:extLst>
              <a:ext uri="{FF2B5EF4-FFF2-40B4-BE49-F238E27FC236}">
                <a16:creationId xmlns:a16="http://schemas.microsoft.com/office/drawing/2014/main" id="{B64188A6-C86E-49E1-8A4A-72F12A86C0DB}"/>
              </a:ext>
            </a:extLst>
          </p:cNvPr>
          <p:cNvPicPr>
            <a:picLocks noChangeAspect="1"/>
          </p:cNvPicPr>
          <p:nvPr/>
        </p:nvPicPr>
        <p:blipFill>
          <a:blip r:embed="rId3"/>
          <a:stretch>
            <a:fillRect/>
          </a:stretch>
        </p:blipFill>
        <p:spPr>
          <a:xfrm>
            <a:off x="109411" y="1518886"/>
            <a:ext cx="4300219" cy="2105727"/>
          </a:xfrm>
          <a:prstGeom prst="rect">
            <a:avLst/>
          </a:prstGeom>
        </p:spPr>
      </p:pic>
      <p:pic>
        <p:nvPicPr>
          <p:cNvPr id="3" name="Picture 2">
            <a:extLst>
              <a:ext uri="{FF2B5EF4-FFF2-40B4-BE49-F238E27FC236}">
                <a16:creationId xmlns:a16="http://schemas.microsoft.com/office/drawing/2014/main" id="{C9F7CC71-2370-4B17-956F-207DE2B4635D}"/>
              </a:ext>
            </a:extLst>
          </p:cNvPr>
          <p:cNvPicPr>
            <a:picLocks noChangeAspect="1"/>
          </p:cNvPicPr>
          <p:nvPr/>
        </p:nvPicPr>
        <p:blipFill>
          <a:blip r:embed="rId4"/>
          <a:stretch>
            <a:fillRect/>
          </a:stretch>
        </p:blipFill>
        <p:spPr>
          <a:xfrm>
            <a:off x="4572000" y="1524766"/>
            <a:ext cx="4300219" cy="2099847"/>
          </a:xfrm>
          <a:prstGeom prst="rect">
            <a:avLst/>
          </a:prstGeom>
        </p:spPr>
      </p:pic>
      <p:sp>
        <p:nvSpPr>
          <p:cNvPr id="7" name="TextBox 6">
            <a:extLst>
              <a:ext uri="{FF2B5EF4-FFF2-40B4-BE49-F238E27FC236}">
                <a16:creationId xmlns:a16="http://schemas.microsoft.com/office/drawing/2014/main" id="{7F696D50-60B5-4D9D-8120-4CB2A1DA8416}"/>
              </a:ext>
            </a:extLst>
          </p:cNvPr>
          <p:cNvSpPr txBox="1"/>
          <p:nvPr/>
        </p:nvSpPr>
        <p:spPr>
          <a:xfrm>
            <a:off x="1600615" y="3804325"/>
            <a:ext cx="1317811" cy="372066"/>
          </a:xfrm>
          <a:prstGeom prst="rect">
            <a:avLst/>
          </a:prstGeom>
          <a:noFill/>
        </p:spPr>
        <p:txBody>
          <a:bodyPr wrap="square" lIns="91440" tIns="45720" rIns="91440" bIns="45720" rtlCol="0" anchor="t">
            <a:spAutoFit/>
          </a:bodyPr>
          <a:lstStyle/>
          <a:p>
            <a:r>
              <a:rPr lang="en-US" dirty="0"/>
              <a:t>P Controller</a:t>
            </a:r>
          </a:p>
        </p:txBody>
      </p:sp>
      <p:sp>
        <p:nvSpPr>
          <p:cNvPr id="8" name="TextBox 7">
            <a:extLst>
              <a:ext uri="{FF2B5EF4-FFF2-40B4-BE49-F238E27FC236}">
                <a16:creationId xmlns:a16="http://schemas.microsoft.com/office/drawing/2014/main" id="{BD5B529B-6876-47A2-9E68-002A91113FE6}"/>
              </a:ext>
            </a:extLst>
          </p:cNvPr>
          <p:cNvSpPr txBox="1"/>
          <p:nvPr/>
        </p:nvSpPr>
        <p:spPr>
          <a:xfrm>
            <a:off x="6028697" y="3805086"/>
            <a:ext cx="1388906" cy="369332"/>
          </a:xfrm>
          <a:prstGeom prst="rect">
            <a:avLst/>
          </a:prstGeom>
          <a:noFill/>
        </p:spPr>
        <p:txBody>
          <a:bodyPr wrap="square" lIns="91440" tIns="45720" rIns="91440" bIns="45720" rtlCol="0" anchor="t">
            <a:spAutoFit/>
          </a:bodyPr>
          <a:lstStyle/>
          <a:p>
            <a:r>
              <a:rPr lang="en-US" dirty="0"/>
              <a:t>PI Controller</a:t>
            </a:r>
          </a:p>
        </p:txBody>
      </p:sp>
      <p:pic>
        <p:nvPicPr>
          <p:cNvPr id="9" name="Google Shape;63;p14">
            <a:extLst>
              <a:ext uri="{FF2B5EF4-FFF2-40B4-BE49-F238E27FC236}">
                <a16:creationId xmlns:a16="http://schemas.microsoft.com/office/drawing/2014/main" id="{D42AC233-F374-4AD5-8778-9828CD1768E8}"/>
              </a:ext>
            </a:extLst>
          </p:cNvPr>
          <p:cNvPicPr preferRelativeResize="0"/>
          <p:nvPr/>
        </p:nvPicPr>
        <p:blipFill>
          <a:blip r:embed="rId5">
            <a:alphaModFix/>
          </a:blip>
          <a:stretch>
            <a:fillRect/>
          </a:stretch>
        </p:blipFill>
        <p:spPr>
          <a:xfrm>
            <a:off x="8512225" y="0"/>
            <a:ext cx="631775" cy="631775"/>
          </a:xfrm>
          <a:prstGeom prst="rect">
            <a:avLst/>
          </a:prstGeom>
          <a:noFill/>
          <a:ln>
            <a:noFill/>
          </a:ln>
        </p:spPr>
      </p:pic>
    </p:spTree>
    <p:extLst>
      <p:ext uri="{BB962C8B-B14F-4D97-AF65-F5344CB8AC3E}">
        <p14:creationId xmlns:p14="http://schemas.microsoft.com/office/powerpoint/2010/main" val="2433405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146" name="Google Shape;146;p25"/>
          <p:cNvSpPr txBox="1">
            <a:spLocks noGrp="1"/>
          </p:cNvSpPr>
          <p:nvPr>
            <p:ph type="body" idx="1"/>
          </p:nvPr>
        </p:nvSpPr>
        <p:spPr>
          <a:xfrm>
            <a:off x="311700" y="1316051"/>
            <a:ext cx="8520600" cy="3252823"/>
          </a:xfrm>
          <a:prstGeom prst="rect">
            <a:avLst/>
          </a:prstGeom>
        </p:spPr>
        <p:txBody>
          <a:bodyPr spcFirstLastPara="1" wrap="square" lIns="91425" tIns="91425" rIns="91425" bIns="91425" anchor="t" anchorCtr="0">
            <a:normAutofit/>
          </a:bodyPr>
          <a:lstStyle/>
          <a:p>
            <a:pPr marL="285750" indent="-285750">
              <a:spcAft>
                <a:spcPts val="1200"/>
              </a:spcAft>
            </a:pPr>
            <a:r>
              <a:rPr lang="en-US" dirty="0"/>
              <a:t>PID controllers are widely used control method</a:t>
            </a:r>
          </a:p>
          <a:p>
            <a:pPr marL="285750" indent="-285750">
              <a:spcAft>
                <a:spcPts val="1200"/>
              </a:spcAft>
            </a:pPr>
            <a:r>
              <a:rPr lang="en-US" dirty="0"/>
              <a:t>Three terms P, I, D</a:t>
            </a:r>
          </a:p>
          <a:p>
            <a:pPr marL="285750" indent="-285750">
              <a:spcAft>
                <a:spcPts val="1200"/>
              </a:spcAft>
            </a:pPr>
            <a:r>
              <a:rPr lang="en-US" dirty="0"/>
              <a:t>Can be simple or more sophisticated depending on application</a:t>
            </a:r>
          </a:p>
          <a:p>
            <a:pPr marL="285750" indent="-285750">
              <a:spcAft>
                <a:spcPts val="1200"/>
              </a:spcAft>
            </a:pPr>
            <a:r>
              <a:rPr lang="en-US" dirty="0"/>
              <a:t>Used heavily in industry, automation, and manufacturing</a:t>
            </a:r>
          </a:p>
          <a:p>
            <a:pPr marL="285750" indent="-285750">
              <a:spcAft>
                <a:spcPts val="1200"/>
              </a:spcAft>
            </a:pPr>
            <a:endParaRPr dirty="0"/>
          </a:p>
        </p:txBody>
      </p:sp>
      <p:pic>
        <p:nvPicPr>
          <p:cNvPr id="5" name="Google Shape;63;p14">
            <a:extLst>
              <a:ext uri="{FF2B5EF4-FFF2-40B4-BE49-F238E27FC236}">
                <a16:creationId xmlns:a16="http://schemas.microsoft.com/office/drawing/2014/main" id="{0A4AB473-2BFB-4103-BB43-D0483BEDBEB1}"/>
              </a:ext>
            </a:extLst>
          </p:cNvPr>
          <p:cNvPicPr preferRelativeResize="0"/>
          <p:nvPr/>
        </p:nvPicPr>
        <p:blipFill>
          <a:blip r:embed="rId3">
            <a:alphaModFix/>
          </a:blip>
          <a:stretch>
            <a:fillRect/>
          </a:stretch>
        </p:blipFill>
        <p:spPr>
          <a:xfrm>
            <a:off x="8512225" y="0"/>
            <a:ext cx="631775" cy="631775"/>
          </a:xfrm>
          <a:prstGeom prst="rect">
            <a:avLst/>
          </a:prstGeom>
          <a:noFill/>
          <a:ln>
            <a:noFill/>
          </a:ln>
        </p:spPr>
      </p:pic>
    </p:spTree>
    <p:extLst>
      <p:ext uri="{BB962C8B-B14F-4D97-AF65-F5344CB8AC3E}">
        <p14:creationId xmlns:p14="http://schemas.microsoft.com/office/powerpoint/2010/main" val="1149171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Works Cited</a:t>
            </a:r>
            <a:endParaRPr/>
          </a:p>
        </p:txBody>
      </p:sp>
      <p:sp>
        <p:nvSpPr>
          <p:cNvPr id="153" name="Google Shape;153;p26"/>
          <p:cNvSpPr txBox="1">
            <a:spLocks noGrp="1"/>
          </p:cNvSpPr>
          <p:nvPr>
            <p:ph type="body" idx="1"/>
          </p:nvPr>
        </p:nvSpPr>
        <p:spPr>
          <a:xfrm>
            <a:off x="311700" y="1316051"/>
            <a:ext cx="8520600" cy="3252823"/>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1200" dirty="0"/>
              <a:t>[1] “Pid Controller,” Wikipedia, 17-Mar-2023. [Online]. Available: https://en.wikipedia.org/wiki/PID_controller#:~:text=A%20proportional%E2%80%93integral%E2%80%93derivative%20controller,continuously%20calculates%20an%20error%20value. [Accessed: 19-Mar-2023].</a:t>
            </a:r>
            <a:endParaRPr sz="1200" dirty="0"/>
          </a:p>
          <a:p>
            <a:pPr marL="0" lvl="0" indent="0" algn="l" rtl="0">
              <a:spcBef>
                <a:spcPts val="1200"/>
              </a:spcBef>
              <a:spcAft>
                <a:spcPts val="0"/>
              </a:spcAft>
              <a:buNone/>
            </a:pPr>
            <a:r>
              <a:rPr lang="en" sz="1200" dirty="0"/>
              <a:t>[2] T. T. Contributor, “What is control system?: Definition from TechTarget,” WhatIs.com, 31-Dec-2017. [Online]. Available: https://www.techtarget.com/whatis/definition/control-system#:~:text=A%20control%20system%20is%20a,of%20industry%20and%20of%20automation. [Accessed: 19-Mar-2023].</a:t>
            </a:r>
            <a:endParaRPr sz="1200" dirty="0"/>
          </a:p>
          <a:p>
            <a:pPr marL="0" lvl="0" indent="0" algn="l" rtl="0">
              <a:spcBef>
                <a:spcPts val="1200"/>
              </a:spcBef>
              <a:spcAft>
                <a:spcPts val="0"/>
              </a:spcAft>
              <a:buNone/>
            </a:pPr>
            <a:r>
              <a:rPr lang="en" sz="1200" dirty="0"/>
              <a:t>[3] O. Engineering, “What is a PID controller?,” https://www.omega.com/en-us/, 28-Sep-2022. [Online]. Available: https://www.omega.com/en-us/resources/pid-controllers. [Accessed: 19-Mar-2023].</a:t>
            </a:r>
            <a:endParaRPr sz="1200" dirty="0"/>
          </a:p>
          <a:p>
            <a:pPr marL="0" lvl="0" indent="0">
              <a:spcBef>
                <a:spcPts val="1200"/>
              </a:spcBef>
              <a:buNone/>
            </a:pPr>
            <a:r>
              <a:rPr lang="en" sz="1200" dirty="0"/>
              <a:t>[4] </a:t>
            </a:r>
            <a:r>
              <a:rPr lang="en-US" sz="1200" dirty="0"/>
              <a:t>E. Staff, “On-off Controller Principle,” Inst Tools, 27-Nov-2018. [Online]. Available: https://instrumentationtools.com/onoff-control-principle/. [Accessed: 19-Mar-2023]. </a:t>
            </a:r>
            <a:endParaRPr sz="1200" dirty="0"/>
          </a:p>
          <a:p>
            <a:pPr marL="0" lvl="0" indent="0">
              <a:spcBef>
                <a:spcPts val="1200"/>
              </a:spcBef>
              <a:spcAft>
                <a:spcPts val="1200"/>
              </a:spcAft>
              <a:buNone/>
            </a:pPr>
            <a:r>
              <a:rPr lang="en-US" sz="1200" dirty="0"/>
              <a:t>[5] T. Mortenson, “PID controller explained,” The Easiest Way to Learn Industrial Automation, 08-Oct-2022. [Online]. Available: https://realpars.com/pid-controller/. [Accessed: 19-Mar-2023]. </a:t>
            </a:r>
          </a:p>
          <a:p>
            <a:pPr marL="0" indent="0">
              <a:spcBef>
                <a:spcPts val="1200"/>
              </a:spcBef>
              <a:spcAft>
                <a:spcPts val="1200"/>
              </a:spcAft>
              <a:buNone/>
            </a:pPr>
            <a:r>
              <a:rPr lang="en-US" sz="1200" dirty="0"/>
              <a:t>[6] Kumar, Vivek &amp; Patra, </a:t>
            </a:r>
            <a:r>
              <a:rPr lang="en-US" sz="1200" dirty="0" err="1"/>
              <a:t>Ashis</a:t>
            </a:r>
            <a:r>
              <a:rPr lang="en-US" sz="1200" dirty="0"/>
              <a:t>. (2016). Analysis of Power Transformer using fuzzy expert and neural network system. [Online] System Response of P,PI&amp; PID Controller tuned with Process Reaction... | Download Scientific Diagram (researchgate.net) [Accessed: 19-Mar-2023]. </a:t>
            </a:r>
          </a:p>
          <a:p>
            <a:pPr marL="0" lvl="0" indent="0">
              <a:spcBef>
                <a:spcPts val="1200"/>
              </a:spcBef>
              <a:spcAft>
                <a:spcPts val="1200"/>
              </a:spcAft>
              <a:buNone/>
            </a:pPr>
            <a:endParaRPr sz="1200" dirty="0"/>
          </a:p>
        </p:txBody>
      </p:sp>
      <p:pic>
        <p:nvPicPr>
          <p:cNvPr id="4" name="Google Shape;63;p14">
            <a:extLst>
              <a:ext uri="{FF2B5EF4-FFF2-40B4-BE49-F238E27FC236}">
                <a16:creationId xmlns:a16="http://schemas.microsoft.com/office/drawing/2014/main" id="{074035AC-2CD1-468F-93BE-68BCA936332B}"/>
              </a:ext>
            </a:extLst>
          </p:cNvPr>
          <p:cNvPicPr preferRelativeResize="0"/>
          <p:nvPr/>
        </p:nvPicPr>
        <p:blipFill>
          <a:blip r:embed="rId3">
            <a:alphaModFix/>
          </a:blip>
          <a:stretch>
            <a:fillRect/>
          </a:stretch>
        </p:blipFill>
        <p:spPr>
          <a:xfrm>
            <a:off x="8512225" y="0"/>
            <a:ext cx="631775" cy="631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311700" y="445025"/>
            <a:ext cx="2474100" cy="73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Questions?</a:t>
            </a:r>
            <a:endParaRPr sz="3200"/>
          </a:p>
        </p:txBody>
      </p:sp>
      <p:pic>
        <p:nvPicPr>
          <p:cNvPr id="1026" name="Picture 2" descr="The Art of Asking Questions">
            <a:extLst>
              <a:ext uri="{FF2B5EF4-FFF2-40B4-BE49-F238E27FC236}">
                <a16:creationId xmlns:a16="http://schemas.microsoft.com/office/drawing/2014/main" id="{145D6B81-18B1-4407-A28D-36111D32DC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0658" y="1931349"/>
            <a:ext cx="4842684" cy="2827590"/>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63;p14">
            <a:extLst>
              <a:ext uri="{FF2B5EF4-FFF2-40B4-BE49-F238E27FC236}">
                <a16:creationId xmlns:a16="http://schemas.microsoft.com/office/drawing/2014/main" id="{513136B5-5BB7-4D79-806A-465C60410931}"/>
              </a:ext>
            </a:extLst>
          </p:cNvPr>
          <p:cNvPicPr preferRelativeResize="0"/>
          <p:nvPr/>
        </p:nvPicPr>
        <p:blipFill>
          <a:blip r:embed="rId4">
            <a:alphaModFix/>
          </a:blip>
          <a:stretch>
            <a:fillRect/>
          </a:stretch>
        </p:blipFill>
        <p:spPr>
          <a:xfrm>
            <a:off x="8512225" y="0"/>
            <a:ext cx="631775" cy="631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69" name="Google Shape;69;p15"/>
          <p:cNvSpPr txBox="1">
            <a:spLocks noGrp="1"/>
          </p:cNvSpPr>
          <p:nvPr>
            <p:ph type="body" idx="1"/>
          </p:nvPr>
        </p:nvSpPr>
        <p:spPr>
          <a:xfrm>
            <a:off x="311700" y="12820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A control system is a set of mechanical or electronic devices that regulates other devices or systems by way of control loops.</a:t>
            </a:r>
            <a:endParaRPr dirty="0"/>
          </a:p>
          <a:p>
            <a:pPr marL="457200" lvl="0" indent="-342900" algn="l" rtl="0">
              <a:spcBef>
                <a:spcPts val="0"/>
              </a:spcBef>
              <a:spcAft>
                <a:spcPts val="0"/>
              </a:spcAft>
              <a:buSzPts val="1800"/>
              <a:buChar char="●"/>
            </a:pPr>
            <a:r>
              <a:rPr lang="en" dirty="0"/>
              <a:t>Control systems are used to enhance production, efficiency and safety</a:t>
            </a:r>
            <a:endParaRPr dirty="0"/>
          </a:p>
          <a:p>
            <a:pPr marL="457200" lvl="0" indent="-342900" algn="l" rtl="0">
              <a:spcBef>
                <a:spcPts val="0"/>
              </a:spcBef>
              <a:spcAft>
                <a:spcPts val="0"/>
              </a:spcAft>
              <a:buSzPts val="1800"/>
              <a:buChar char="●"/>
            </a:pPr>
            <a:r>
              <a:rPr lang="en" dirty="0"/>
              <a:t>PID is type of closed loop controller</a:t>
            </a:r>
            <a:endParaRPr dirty="0"/>
          </a:p>
        </p:txBody>
      </p:sp>
      <p:pic>
        <p:nvPicPr>
          <p:cNvPr id="5" name="Google Shape;63;p14">
            <a:extLst>
              <a:ext uri="{FF2B5EF4-FFF2-40B4-BE49-F238E27FC236}">
                <a16:creationId xmlns:a16="http://schemas.microsoft.com/office/drawing/2014/main" id="{8930D260-4BDC-4698-B3BD-EDD7CE7B621E}"/>
              </a:ext>
            </a:extLst>
          </p:cNvPr>
          <p:cNvPicPr preferRelativeResize="0"/>
          <p:nvPr/>
        </p:nvPicPr>
        <p:blipFill>
          <a:blip r:embed="rId3">
            <a:alphaModFix/>
          </a:blip>
          <a:stretch>
            <a:fillRect/>
          </a:stretch>
        </p:blipFill>
        <p:spPr>
          <a:xfrm>
            <a:off x="8512225" y="0"/>
            <a:ext cx="631775" cy="631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History</a:t>
            </a:r>
            <a:endParaRPr dirty="0"/>
          </a:p>
        </p:txBody>
      </p:sp>
      <p:sp>
        <p:nvSpPr>
          <p:cNvPr id="76" name="Google Shape;76;p16"/>
          <p:cNvSpPr txBox="1">
            <a:spLocks noGrp="1"/>
          </p:cNvSpPr>
          <p:nvPr>
            <p:ph type="body" idx="1"/>
          </p:nvPr>
        </p:nvSpPr>
        <p:spPr>
          <a:xfrm>
            <a:off x="311700" y="1394384"/>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1922</a:t>
            </a:r>
            <a:endParaRPr dirty="0"/>
          </a:p>
          <a:p>
            <a:pPr marL="914400" lvl="1" indent="-317500" algn="l" rtl="0">
              <a:spcBef>
                <a:spcPts val="0"/>
              </a:spcBef>
              <a:spcAft>
                <a:spcPts val="0"/>
              </a:spcAft>
              <a:buSzPts val="1400"/>
              <a:buChar char="○"/>
            </a:pPr>
            <a:r>
              <a:rPr lang="en" dirty="0"/>
              <a:t>Nicolas Minorsky</a:t>
            </a:r>
            <a:endParaRPr dirty="0"/>
          </a:p>
          <a:p>
            <a:pPr marL="914400" lvl="1" indent="-317500" algn="l" rtl="0">
              <a:spcBef>
                <a:spcPts val="0"/>
              </a:spcBef>
              <a:spcAft>
                <a:spcPts val="0"/>
              </a:spcAft>
              <a:buSzPts val="1400"/>
              <a:buChar char="○"/>
            </a:pPr>
            <a:r>
              <a:rPr lang="en" dirty="0"/>
              <a:t>Theoretical analysis and first proposed application</a:t>
            </a:r>
            <a:endParaRPr dirty="0"/>
          </a:p>
          <a:p>
            <a:pPr marL="457200" lvl="0" indent="-342900" algn="l" rtl="0">
              <a:spcBef>
                <a:spcPts val="0"/>
              </a:spcBef>
              <a:spcAft>
                <a:spcPts val="0"/>
              </a:spcAft>
              <a:buSzPts val="1800"/>
              <a:buChar char="●"/>
            </a:pPr>
            <a:r>
              <a:rPr lang="en" dirty="0"/>
              <a:t>1933</a:t>
            </a:r>
            <a:endParaRPr dirty="0"/>
          </a:p>
          <a:p>
            <a:pPr marL="914400" lvl="1" indent="-317500" algn="l" rtl="0">
              <a:spcBef>
                <a:spcPts val="0"/>
              </a:spcBef>
              <a:spcAft>
                <a:spcPts val="0"/>
              </a:spcAft>
              <a:buSzPts val="1400"/>
              <a:buChar char="○"/>
            </a:pPr>
            <a:r>
              <a:rPr lang="en" dirty="0"/>
              <a:t>Taylor Instrument Company</a:t>
            </a:r>
            <a:endParaRPr dirty="0"/>
          </a:p>
          <a:p>
            <a:pPr marL="914400" lvl="1" indent="-317500" algn="l" rtl="0">
              <a:spcBef>
                <a:spcPts val="0"/>
              </a:spcBef>
              <a:spcAft>
                <a:spcPts val="0"/>
              </a:spcAft>
              <a:buSzPts val="1400"/>
              <a:buChar char="○"/>
            </a:pPr>
            <a:r>
              <a:rPr lang="en" dirty="0"/>
              <a:t>First pneumatic controller with a fully tunable proportional component</a:t>
            </a:r>
            <a:endParaRPr dirty="0"/>
          </a:p>
          <a:p>
            <a:pPr marL="457200" lvl="0" indent="-342900" algn="l" rtl="0">
              <a:spcBef>
                <a:spcPts val="0"/>
              </a:spcBef>
              <a:spcAft>
                <a:spcPts val="0"/>
              </a:spcAft>
              <a:buSzPts val="1800"/>
              <a:buChar char="●"/>
            </a:pPr>
            <a:r>
              <a:rPr lang="en" dirty="0"/>
              <a:t>1940</a:t>
            </a:r>
            <a:endParaRPr sz="1400" dirty="0"/>
          </a:p>
          <a:p>
            <a:pPr marL="914400" lvl="1" indent="-317500" algn="l" rtl="0">
              <a:spcBef>
                <a:spcPts val="0"/>
              </a:spcBef>
              <a:spcAft>
                <a:spcPts val="0"/>
              </a:spcAft>
              <a:buSzPts val="1400"/>
              <a:buChar char="○"/>
            </a:pPr>
            <a:r>
              <a:rPr lang="en" sz="1400" dirty="0"/>
              <a:t>Taylor Instrument Company</a:t>
            </a:r>
            <a:endParaRPr dirty="0"/>
          </a:p>
          <a:p>
            <a:pPr marL="914400" lvl="1" indent="-317500" algn="l" rtl="0">
              <a:spcBef>
                <a:spcPts val="0"/>
              </a:spcBef>
              <a:spcAft>
                <a:spcPts val="0"/>
              </a:spcAft>
              <a:buSzPts val="1400"/>
              <a:buChar char="○"/>
            </a:pPr>
            <a:r>
              <a:rPr lang="en" dirty="0"/>
              <a:t>Developed the first PID pneumatic controller with a derivative action</a:t>
            </a:r>
            <a:endParaRPr dirty="0"/>
          </a:p>
          <a:p>
            <a:pPr marL="457200" lvl="0" indent="-342900" algn="l" rtl="0">
              <a:spcBef>
                <a:spcPts val="0"/>
              </a:spcBef>
              <a:spcAft>
                <a:spcPts val="0"/>
              </a:spcAft>
              <a:buSzPts val="1800"/>
              <a:buChar char="●"/>
            </a:pPr>
            <a:r>
              <a:rPr lang="en" dirty="0"/>
              <a:t>1942</a:t>
            </a:r>
            <a:endParaRPr dirty="0"/>
          </a:p>
          <a:p>
            <a:pPr marL="914400" lvl="1" indent="-317500" algn="l" rtl="0">
              <a:spcBef>
                <a:spcPts val="0"/>
              </a:spcBef>
              <a:spcAft>
                <a:spcPts val="0"/>
              </a:spcAft>
              <a:buSzPts val="1400"/>
              <a:buChar char="○"/>
            </a:pPr>
            <a:r>
              <a:rPr lang="en" dirty="0"/>
              <a:t>Ziegler and Nichols tuning rules were introduced so that engineers were able to find and set the appropriate parameters of PID controllers</a:t>
            </a:r>
            <a:endParaRPr dirty="0"/>
          </a:p>
        </p:txBody>
      </p:sp>
      <p:pic>
        <p:nvPicPr>
          <p:cNvPr id="78" name="Google Shape;78;p16"/>
          <p:cNvPicPr preferRelativeResize="0"/>
          <p:nvPr/>
        </p:nvPicPr>
        <p:blipFill rotWithShape="1">
          <a:blip r:embed="rId3">
            <a:alphaModFix/>
          </a:blip>
          <a:srcRect l="1604" t="1330" r="2296" b="-1"/>
          <a:stretch/>
        </p:blipFill>
        <p:spPr>
          <a:xfrm>
            <a:off x="7716852" y="1307506"/>
            <a:ext cx="1427148" cy="1734797"/>
          </a:xfrm>
          <a:prstGeom prst="rect">
            <a:avLst/>
          </a:prstGeom>
          <a:noFill/>
          <a:ln>
            <a:noFill/>
          </a:ln>
        </p:spPr>
      </p:pic>
      <p:pic>
        <p:nvPicPr>
          <p:cNvPr id="6" name="Google Shape;63;p14">
            <a:extLst>
              <a:ext uri="{FF2B5EF4-FFF2-40B4-BE49-F238E27FC236}">
                <a16:creationId xmlns:a16="http://schemas.microsoft.com/office/drawing/2014/main" id="{B7C43E88-490D-474B-8D39-BCBADB153713}"/>
              </a:ext>
            </a:extLst>
          </p:cNvPr>
          <p:cNvPicPr preferRelativeResize="0"/>
          <p:nvPr/>
        </p:nvPicPr>
        <p:blipFill>
          <a:blip r:embed="rId4">
            <a:alphaModFix/>
          </a:blip>
          <a:stretch>
            <a:fillRect/>
          </a:stretch>
        </p:blipFill>
        <p:spPr>
          <a:xfrm>
            <a:off x="8512225" y="0"/>
            <a:ext cx="631775" cy="631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History cont.</a:t>
            </a:r>
            <a:endParaRPr/>
          </a:p>
        </p:txBody>
      </p:sp>
      <p:sp>
        <p:nvSpPr>
          <p:cNvPr id="84" name="Google Shape;84;p17"/>
          <p:cNvSpPr txBox="1">
            <a:spLocks noGrp="1"/>
          </p:cNvSpPr>
          <p:nvPr>
            <p:ph type="body" idx="1"/>
          </p:nvPr>
        </p:nvSpPr>
        <p:spPr>
          <a:xfrm>
            <a:off x="311700" y="1307507"/>
            <a:ext cx="8520600" cy="3261368"/>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1950s</a:t>
            </a:r>
            <a:endParaRPr dirty="0"/>
          </a:p>
          <a:p>
            <a:pPr marL="914400" lvl="1" indent="-317500" algn="l" rtl="0">
              <a:spcBef>
                <a:spcPts val="0"/>
              </a:spcBef>
              <a:spcAft>
                <a:spcPts val="0"/>
              </a:spcAft>
              <a:buSzPts val="1400"/>
              <a:buChar char="○"/>
            </a:pPr>
            <a:r>
              <a:rPr lang="en" dirty="0"/>
              <a:t>Automatic PID controllers were widely adopted for industrial use</a:t>
            </a:r>
            <a:endParaRPr dirty="0"/>
          </a:p>
          <a:p>
            <a:pPr marL="0" lvl="0" indent="0" algn="l" rtl="0">
              <a:spcBef>
                <a:spcPts val="1200"/>
              </a:spcBef>
              <a:spcAft>
                <a:spcPts val="1200"/>
              </a:spcAft>
              <a:buNone/>
            </a:pPr>
            <a:endParaRPr dirty="0"/>
          </a:p>
        </p:txBody>
      </p:sp>
      <p:pic>
        <p:nvPicPr>
          <p:cNvPr id="87" name="Google Shape;87;p17"/>
          <p:cNvPicPr preferRelativeResize="0"/>
          <p:nvPr/>
        </p:nvPicPr>
        <p:blipFill rotWithShape="1">
          <a:blip r:embed="rId3">
            <a:alphaModFix/>
          </a:blip>
          <a:srcRect l="-1" t="1123" r="1714"/>
          <a:stretch/>
        </p:blipFill>
        <p:spPr>
          <a:xfrm>
            <a:off x="3085032" y="1931350"/>
            <a:ext cx="2726108" cy="2767126"/>
          </a:xfrm>
          <a:prstGeom prst="rect">
            <a:avLst/>
          </a:prstGeom>
          <a:noFill/>
          <a:ln>
            <a:noFill/>
          </a:ln>
        </p:spPr>
      </p:pic>
      <p:pic>
        <p:nvPicPr>
          <p:cNvPr id="7" name="Google Shape;63;p14">
            <a:extLst>
              <a:ext uri="{FF2B5EF4-FFF2-40B4-BE49-F238E27FC236}">
                <a16:creationId xmlns:a16="http://schemas.microsoft.com/office/drawing/2014/main" id="{AF5015C3-8B62-4EC6-B50E-2E133697A0BC}"/>
              </a:ext>
            </a:extLst>
          </p:cNvPr>
          <p:cNvPicPr preferRelativeResize="0"/>
          <p:nvPr/>
        </p:nvPicPr>
        <p:blipFill>
          <a:blip r:embed="rId4">
            <a:alphaModFix/>
          </a:blip>
          <a:stretch>
            <a:fillRect/>
          </a:stretch>
        </p:blipFill>
        <p:spPr>
          <a:xfrm>
            <a:off x="8512225" y="0"/>
            <a:ext cx="631775" cy="631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Theory</a:t>
            </a:r>
            <a:endParaRPr/>
          </a:p>
        </p:txBody>
      </p:sp>
      <p:sp>
        <p:nvSpPr>
          <p:cNvPr id="93" name="Google Shape;93;p18"/>
          <p:cNvSpPr txBox="1">
            <a:spLocks noGrp="1"/>
          </p:cNvSpPr>
          <p:nvPr>
            <p:ph type="body" idx="1"/>
          </p:nvPr>
        </p:nvSpPr>
        <p:spPr>
          <a:xfrm>
            <a:off x="311700" y="1307507"/>
            <a:ext cx="8520600" cy="3261368"/>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Open loop control system</a:t>
            </a:r>
            <a:endParaRPr dirty="0"/>
          </a:p>
        </p:txBody>
      </p:sp>
      <p:pic>
        <p:nvPicPr>
          <p:cNvPr id="94" name="Google Shape;94;p18"/>
          <p:cNvPicPr preferRelativeResize="0"/>
          <p:nvPr/>
        </p:nvPicPr>
        <p:blipFill>
          <a:blip r:embed="rId3">
            <a:alphaModFix/>
          </a:blip>
          <a:stretch>
            <a:fillRect/>
          </a:stretch>
        </p:blipFill>
        <p:spPr>
          <a:xfrm>
            <a:off x="910313" y="2571750"/>
            <a:ext cx="7323375" cy="1563975"/>
          </a:xfrm>
          <a:prstGeom prst="rect">
            <a:avLst/>
          </a:prstGeom>
          <a:noFill/>
          <a:ln>
            <a:noFill/>
          </a:ln>
        </p:spPr>
      </p:pic>
      <p:pic>
        <p:nvPicPr>
          <p:cNvPr id="6" name="Google Shape;63;p14">
            <a:extLst>
              <a:ext uri="{FF2B5EF4-FFF2-40B4-BE49-F238E27FC236}">
                <a16:creationId xmlns:a16="http://schemas.microsoft.com/office/drawing/2014/main" id="{F4C5FB5E-DDE3-4713-B8F9-1FAA4541081B}"/>
              </a:ext>
            </a:extLst>
          </p:cNvPr>
          <p:cNvPicPr preferRelativeResize="0"/>
          <p:nvPr/>
        </p:nvPicPr>
        <p:blipFill>
          <a:blip r:embed="rId4">
            <a:alphaModFix/>
          </a:blip>
          <a:stretch>
            <a:fillRect/>
          </a:stretch>
        </p:blipFill>
        <p:spPr>
          <a:xfrm>
            <a:off x="8512225" y="0"/>
            <a:ext cx="631775" cy="631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Theory cont.</a:t>
            </a:r>
            <a:endParaRPr/>
          </a:p>
        </p:txBody>
      </p:sp>
      <p:sp>
        <p:nvSpPr>
          <p:cNvPr id="100" name="Google Shape;100;p19"/>
          <p:cNvSpPr txBox="1">
            <a:spLocks noGrp="1"/>
          </p:cNvSpPr>
          <p:nvPr>
            <p:ph type="body" idx="1"/>
          </p:nvPr>
        </p:nvSpPr>
        <p:spPr>
          <a:xfrm>
            <a:off x="311700" y="1307507"/>
            <a:ext cx="8520600" cy="3261368"/>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Closed loop control system</a:t>
            </a:r>
            <a:endParaRPr dirty="0"/>
          </a:p>
        </p:txBody>
      </p:sp>
      <p:pic>
        <p:nvPicPr>
          <p:cNvPr id="101" name="Google Shape;101;p19"/>
          <p:cNvPicPr preferRelativeResize="0"/>
          <p:nvPr/>
        </p:nvPicPr>
        <p:blipFill>
          <a:blip r:embed="rId3">
            <a:alphaModFix/>
          </a:blip>
          <a:stretch>
            <a:fillRect/>
          </a:stretch>
        </p:blipFill>
        <p:spPr>
          <a:xfrm>
            <a:off x="1438275" y="2251899"/>
            <a:ext cx="6267450" cy="2114550"/>
          </a:xfrm>
          <a:prstGeom prst="rect">
            <a:avLst/>
          </a:prstGeom>
          <a:noFill/>
          <a:ln>
            <a:noFill/>
          </a:ln>
        </p:spPr>
      </p:pic>
      <p:pic>
        <p:nvPicPr>
          <p:cNvPr id="7" name="Google Shape;63;p14">
            <a:extLst>
              <a:ext uri="{FF2B5EF4-FFF2-40B4-BE49-F238E27FC236}">
                <a16:creationId xmlns:a16="http://schemas.microsoft.com/office/drawing/2014/main" id="{6F2A9F55-1F5D-4D98-93CC-79B7702E406B}"/>
              </a:ext>
            </a:extLst>
          </p:cNvPr>
          <p:cNvPicPr preferRelativeResize="0"/>
          <p:nvPr/>
        </p:nvPicPr>
        <p:blipFill>
          <a:blip r:embed="rId4">
            <a:alphaModFix/>
          </a:blip>
          <a:stretch>
            <a:fillRect/>
          </a:stretch>
        </p:blipFill>
        <p:spPr>
          <a:xfrm>
            <a:off x="8512225" y="0"/>
            <a:ext cx="631775" cy="631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21" name="Google Shape;121;p21"/>
          <p:cNvSpPr txBox="1">
            <a:spLocks noGrp="1"/>
          </p:cNvSpPr>
          <p:nvPr>
            <p:ph type="title"/>
          </p:nvPr>
        </p:nvSpPr>
        <p:spPr>
          <a:xfrm>
            <a:off x="311700" y="124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Theory cont.</a:t>
            </a:r>
            <a:endParaRPr dirty="0"/>
          </a:p>
        </p:txBody>
      </p:sp>
      <p:sp>
        <p:nvSpPr>
          <p:cNvPr id="118" name="Google Shape;118;p21"/>
          <p:cNvSpPr txBox="1">
            <a:spLocks noGrp="1"/>
          </p:cNvSpPr>
          <p:nvPr>
            <p:ph type="body" idx="1"/>
          </p:nvPr>
        </p:nvSpPr>
        <p:spPr>
          <a:xfrm>
            <a:off x="311700" y="1321130"/>
            <a:ext cx="8528700" cy="10635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 PID compares desired output with measured output</a:t>
            </a:r>
            <a:endParaRPr dirty="0"/>
          </a:p>
          <a:p>
            <a:pPr marL="457200" lvl="0" indent="-342900" algn="l" rtl="0">
              <a:spcBef>
                <a:spcPts val="0"/>
              </a:spcBef>
              <a:spcAft>
                <a:spcPts val="0"/>
              </a:spcAft>
              <a:buSzPts val="1800"/>
              <a:buChar char="●"/>
            </a:pPr>
            <a:r>
              <a:rPr lang="en" dirty="0"/>
              <a:t>e(t) is called the error signal</a:t>
            </a:r>
            <a:endParaRPr dirty="0"/>
          </a:p>
          <a:p>
            <a:pPr marL="457200" lvl="0" indent="-342900" algn="l" rtl="0">
              <a:spcBef>
                <a:spcPts val="0"/>
              </a:spcBef>
              <a:spcAft>
                <a:spcPts val="0"/>
              </a:spcAft>
              <a:buSzPts val="1800"/>
              <a:buChar char="●"/>
            </a:pPr>
            <a:r>
              <a:rPr lang="en" dirty="0"/>
              <a:t>e(t) = r(t) - y(t)</a:t>
            </a:r>
            <a:endParaRPr dirty="0"/>
          </a:p>
        </p:txBody>
      </p:sp>
      <p:sp>
        <p:nvSpPr>
          <p:cNvPr id="120" name="Google Shape;120;p21"/>
          <p:cNvSpPr/>
          <p:nvPr/>
        </p:nvSpPr>
        <p:spPr>
          <a:xfrm>
            <a:off x="2200350" y="2458450"/>
            <a:ext cx="447000" cy="438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pic>
        <p:nvPicPr>
          <p:cNvPr id="6" name="Google Shape;106;p20">
            <a:extLst>
              <a:ext uri="{FF2B5EF4-FFF2-40B4-BE49-F238E27FC236}">
                <a16:creationId xmlns:a16="http://schemas.microsoft.com/office/drawing/2014/main" id="{28B30D9B-DCB5-4731-B992-7EC9C4CA27AF}"/>
              </a:ext>
            </a:extLst>
          </p:cNvPr>
          <p:cNvPicPr preferRelativeResize="0"/>
          <p:nvPr/>
        </p:nvPicPr>
        <p:blipFill>
          <a:blip r:embed="rId3">
            <a:alphaModFix/>
          </a:blip>
          <a:stretch>
            <a:fillRect/>
          </a:stretch>
        </p:blipFill>
        <p:spPr>
          <a:xfrm>
            <a:off x="811850" y="2085828"/>
            <a:ext cx="7814178" cy="2177498"/>
          </a:xfrm>
          <a:prstGeom prst="rect">
            <a:avLst/>
          </a:prstGeom>
          <a:noFill/>
          <a:ln>
            <a:noFill/>
          </a:ln>
        </p:spPr>
      </p:pic>
      <p:sp>
        <p:nvSpPr>
          <p:cNvPr id="8" name="Google Shape;120;p21">
            <a:extLst>
              <a:ext uri="{FF2B5EF4-FFF2-40B4-BE49-F238E27FC236}">
                <a16:creationId xmlns:a16="http://schemas.microsoft.com/office/drawing/2014/main" id="{E62CB679-D005-44C8-A115-66E41896717F}"/>
              </a:ext>
            </a:extLst>
          </p:cNvPr>
          <p:cNvSpPr/>
          <p:nvPr/>
        </p:nvSpPr>
        <p:spPr>
          <a:xfrm>
            <a:off x="2352750" y="2610850"/>
            <a:ext cx="447000" cy="438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pic>
        <p:nvPicPr>
          <p:cNvPr id="9" name="Google Shape;63;p14">
            <a:extLst>
              <a:ext uri="{FF2B5EF4-FFF2-40B4-BE49-F238E27FC236}">
                <a16:creationId xmlns:a16="http://schemas.microsoft.com/office/drawing/2014/main" id="{C3768D9B-80DF-4EEB-A565-F9CF1F8E27A7}"/>
              </a:ext>
            </a:extLst>
          </p:cNvPr>
          <p:cNvPicPr preferRelativeResize="0"/>
          <p:nvPr/>
        </p:nvPicPr>
        <p:blipFill>
          <a:blip r:embed="rId4">
            <a:alphaModFix/>
          </a:blip>
          <a:stretch>
            <a:fillRect/>
          </a:stretch>
        </p:blipFill>
        <p:spPr>
          <a:xfrm>
            <a:off x="8512225" y="0"/>
            <a:ext cx="631775" cy="631775"/>
          </a:xfrm>
          <a:prstGeom prst="rect">
            <a:avLst/>
          </a:prstGeom>
          <a:noFill/>
          <a:ln>
            <a:noFill/>
          </a:ln>
        </p:spPr>
      </p:pic>
    </p:spTree>
    <p:extLst>
      <p:ext uri="{BB962C8B-B14F-4D97-AF65-F5344CB8AC3E}">
        <p14:creationId xmlns:p14="http://schemas.microsoft.com/office/powerpoint/2010/main" val="1370766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20"/>
          <p:cNvPicPr preferRelativeResize="0"/>
          <p:nvPr/>
        </p:nvPicPr>
        <p:blipFill>
          <a:blip r:embed="rId3">
            <a:alphaModFix/>
          </a:blip>
          <a:stretch>
            <a:fillRect/>
          </a:stretch>
        </p:blipFill>
        <p:spPr>
          <a:xfrm>
            <a:off x="811850" y="2085828"/>
            <a:ext cx="7814178" cy="2177498"/>
          </a:xfrm>
          <a:prstGeom prst="rect">
            <a:avLst/>
          </a:prstGeom>
          <a:noFill/>
          <a:ln>
            <a:noFill/>
          </a:ln>
        </p:spPr>
      </p:pic>
      <p:sp>
        <p:nvSpPr>
          <p:cNvPr id="112" name="Google Shape;112;p20"/>
          <p:cNvSpPr txBox="1">
            <a:spLocks noGrp="1"/>
          </p:cNvSpPr>
          <p:nvPr>
            <p:ph type="title"/>
          </p:nvPr>
        </p:nvSpPr>
        <p:spPr>
          <a:xfrm>
            <a:off x="254275" y="1932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Theory cont.</a:t>
            </a:r>
            <a:endParaRPr/>
          </a:p>
        </p:txBody>
      </p:sp>
      <p:sp>
        <p:nvSpPr>
          <p:cNvPr id="107" name="Google Shape;107;p20"/>
          <p:cNvSpPr txBox="1">
            <a:spLocks noGrp="1"/>
          </p:cNvSpPr>
          <p:nvPr>
            <p:ph type="body" idx="1"/>
          </p:nvPr>
        </p:nvSpPr>
        <p:spPr>
          <a:xfrm>
            <a:off x="254275" y="1298960"/>
            <a:ext cx="8520600" cy="1726389"/>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PID has three terms</a:t>
            </a:r>
            <a:endParaRPr dirty="0"/>
          </a:p>
          <a:p>
            <a:pPr marL="914400" lvl="1" indent="-317500" algn="l" rtl="0">
              <a:spcBef>
                <a:spcPts val="0"/>
              </a:spcBef>
              <a:spcAft>
                <a:spcPts val="0"/>
              </a:spcAft>
              <a:buSzPts val="1400"/>
              <a:buChar char="○"/>
            </a:pPr>
            <a:r>
              <a:rPr lang="en" dirty="0"/>
              <a:t>Proportional</a:t>
            </a:r>
            <a:endParaRPr dirty="0"/>
          </a:p>
          <a:p>
            <a:pPr marL="914400" lvl="1" indent="-317500" algn="l" rtl="0">
              <a:spcBef>
                <a:spcPts val="0"/>
              </a:spcBef>
              <a:spcAft>
                <a:spcPts val="0"/>
              </a:spcAft>
              <a:buSzPts val="1400"/>
              <a:buChar char="○"/>
            </a:pPr>
            <a:r>
              <a:rPr lang="en" dirty="0"/>
              <a:t>Integral</a:t>
            </a:r>
            <a:endParaRPr dirty="0"/>
          </a:p>
          <a:p>
            <a:pPr marL="914400" lvl="1" indent="-317500" algn="l" rtl="0">
              <a:spcBef>
                <a:spcPts val="0"/>
              </a:spcBef>
              <a:spcAft>
                <a:spcPts val="0"/>
              </a:spcAft>
              <a:buSzPts val="1400"/>
              <a:buChar char="○"/>
            </a:pPr>
            <a:r>
              <a:rPr lang="en" dirty="0"/>
              <a:t>Derivative</a:t>
            </a:r>
            <a:endParaRPr dirty="0"/>
          </a:p>
          <a:p>
            <a:pPr marL="0" lvl="0" indent="0" algn="l" rtl="0">
              <a:spcBef>
                <a:spcPts val="1200"/>
              </a:spcBef>
              <a:spcAft>
                <a:spcPts val="1200"/>
              </a:spcAft>
              <a:buNone/>
            </a:pPr>
            <a:endParaRPr dirty="0"/>
          </a:p>
        </p:txBody>
      </p:sp>
      <p:sp>
        <p:nvSpPr>
          <p:cNvPr id="109" name="Google Shape;109;p20"/>
          <p:cNvSpPr/>
          <p:nvPr/>
        </p:nvSpPr>
        <p:spPr>
          <a:xfrm>
            <a:off x="3195600" y="2142133"/>
            <a:ext cx="1308034" cy="39468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0" name="Google Shape;110;p20"/>
          <p:cNvSpPr/>
          <p:nvPr/>
        </p:nvSpPr>
        <p:spPr>
          <a:xfrm>
            <a:off x="3195600" y="2774455"/>
            <a:ext cx="1308034" cy="39468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1" name="Google Shape;111;p20"/>
          <p:cNvSpPr/>
          <p:nvPr/>
        </p:nvSpPr>
        <p:spPr>
          <a:xfrm>
            <a:off x="3195600" y="3417537"/>
            <a:ext cx="1308034" cy="39468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pic>
        <p:nvPicPr>
          <p:cNvPr id="9" name="Google Shape;63;p14">
            <a:extLst>
              <a:ext uri="{FF2B5EF4-FFF2-40B4-BE49-F238E27FC236}">
                <a16:creationId xmlns:a16="http://schemas.microsoft.com/office/drawing/2014/main" id="{C947A9F1-E00B-41EF-A21B-2AA121FF8AEC}"/>
              </a:ext>
            </a:extLst>
          </p:cNvPr>
          <p:cNvPicPr preferRelativeResize="0"/>
          <p:nvPr/>
        </p:nvPicPr>
        <p:blipFill>
          <a:blip r:embed="rId4">
            <a:alphaModFix/>
          </a:blip>
          <a:stretch>
            <a:fillRect/>
          </a:stretch>
        </p:blipFill>
        <p:spPr>
          <a:xfrm>
            <a:off x="8512225" y="0"/>
            <a:ext cx="631775" cy="631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Custom 2">
      <a:dk1>
        <a:sysClr val="windowText" lastClr="000000"/>
      </a:dk1>
      <a:lt1>
        <a:sysClr val="window" lastClr="FFFFFF"/>
      </a:lt1>
      <a:dk2>
        <a:srgbClr val="632E62"/>
      </a:dk2>
      <a:lt2>
        <a:srgbClr val="EAE5EB"/>
      </a:lt2>
      <a:accent1>
        <a:srgbClr val="F6D370"/>
      </a:accent1>
      <a:accent2>
        <a:srgbClr val="4C0099"/>
      </a:accent2>
      <a:accent3>
        <a:srgbClr val="755DD9"/>
      </a:accent3>
      <a:accent4>
        <a:srgbClr val="665EB8"/>
      </a:accent4>
      <a:accent5>
        <a:srgbClr val="45A5ED"/>
      </a:accent5>
      <a:accent6>
        <a:srgbClr val="5982DB"/>
      </a:accent6>
      <a:hlink>
        <a:srgbClr val="0066FF"/>
      </a:hlink>
      <a:folHlink>
        <a:srgbClr val="66669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173</TotalTime>
  <Words>929</Words>
  <Application>Microsoft Office PowerPoint</Application>
  <PresentationFormat>On-screen Show (16:9)</PresentationFormat>
  <Paragraphs>124</Paragraphs>
  <Slides>24</Slides>
  <Notes>24</Notes>
  <HiddenSlides>0</HiddenSlides>
  <MMClips>2</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Retrospect</vt:lpstr>
      <vt:lpstr>PID Controllers</vt:lpstr>
      <vt:lpstr>Table of Contents</vt:lpstr>
      <vt:lpstr>Introduction</vt:lpstr>
      <vt:lpstr>History</vt:lpstr>
      <vt:lpstr>History cont.</vt:lpstr>
      <vt:lpstr>Theory</vt:lpstr>
      <vt:lpstr>Theory cont.</vt:lpstr>
      <vt:lpstr>Theory cont.</vt:lpstr>
      <vt:lpstr>Theory cont.</vt:lpstr>
      <vt:lpstr>PID Terms</vt:lpstr>
      <vt:lpstr>PID Terms</vt:lpstr>
      <vt:lpstr>PID Terms</vt:lpstr>
      <vt:lpstr>PID Terms</vt:lpstr>
      <vt:lpstr>PID Terms</vt:lpstr>
      <vt:lpstr>Tuning</vt:lpstr>
      <vt:lpstr>Why choose a PID controller?</vt:lpstr>
      <vt:lpstr>Variations</vt:lpstr>
      <vt:lpstr>Utilization</vt:lpstr>
      <vt:lpstr>Using PID in Capstone</vt:lpstr>
      <vt:lpstr>Using PID in Capstone</vt:lpstr>
      <vt:lpstr>Using PID in Capstone</vt:lpstr>
      <vt:lpstr>Conclusion</vt:lpstr>
      <vt:lpstr>Works Cited</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PID Controllers</dc:title>
  <cp:lastModifiedBy>Mcgill, Luke (lbmcgill42)</cp:lastModifiedBy>
  <cp:revision>103</cp:revision>
  <dcterms:modified xsi:type="dcterms:W3CDTF">2023-03-22T19:38:08Z</dcterms:modified>
</cp:coreProperties>
</file>